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450BF5-2003-4ED0-BBDC-F8BD6011287B}">
  <a:tblStyle styleId="{9C450BF5-2003-4ED0-BBDC-F8BD6011287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aa277b11a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aa277b11a0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b3454e3f8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b3454e3f8e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3454e3f8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b3454e3f8e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b3454e3f8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b3454e3f8e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3454e3f8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b3454e3f8e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3454e3f8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b3454e3f8e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3454e3f8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b3454e3f8e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3454e3f8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b3454e3f8e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3454e3f8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b3454e3f8e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3454e3f8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b3454e3f8e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3454e3f8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b3454e3f8e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a277b11a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gaa277b11a0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3454e3f8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b3454e3f8e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3454e3f8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b3454e3f8e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333eb1976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b333eb1976_0_6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333eb1976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b333eb1976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325e1dde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325e1dde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325e1dde2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325e1dde2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325e1dde2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325e1dde2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325e1dde2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325e1dde2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b333eb1976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b333eb1976_0_7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b333eb1976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b333eb1976_0_7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b3454e3f8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gb3454e3f8e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333eb1976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333eb1976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333eb1976_0_1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b333eb1976_0_15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b333eb1976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b333eb1976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333eb1976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b333eb1976_0_9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b333eb1976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b333eb1976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b333eb1976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b333eb1976_0_7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333eb1976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b333eb1976_0_9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b325e1dde2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b325e1dde2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b333eb1976_0_1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b333eb1976_0_15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333eb1976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b333eb1976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b3454e3f8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新北市新莊區</a:t>
            </a:r>
            <a:br>
              <a:rPr lang="zh-TW"/>
            </a:br>
            <a:r>
              <a:rPr lang="zh-TW"/>
              <a:t>希望結合開放資料集與現今的機器學習演算法建立一個「開業選址決策支援系統」,為了協助房東</a:t>
            </a:r>
            <a:endParaRPr/>
          </a:p>
          <a:p>
            <a:pPr indent="0" lvl="0" marL="0" rtl="0" algn="l">
              <a:spcBef>
                <a:spcPts val="0"/>
              </a:spcBef>
              <a:spcAft>
                <a:spcPts val="0"/>
              </a:spcAft>
              <a:buNone/>
            </a:pPr>
            <a:r>
              <a:rPr lang="zh-TW"/>
              <a:t>找到店面適合開的行業;並幫助創業者找到適合開店的位置。</a:t>
            </a:r>
            <a:endParaRPr/>
          </a:p>
        </p:txBody>
      </p:sp>
      <p:sp>
        <p:nvSpPr>
          <p:cNvPr id="80" name="Google Shape;80;gb3454e3f8e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b333eb1976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b333eb1976_0_7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b333eb1976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b333eb1976_0_7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b333eb1976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b333eb1976_0_8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333eb1976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b333eb1976_0_9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b333eb1976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b333eb1976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b333eb1976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b333eb1976_0_8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b333eb1976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b333eb1976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b333eb1976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b333eb1976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b333eb1976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b333eb1976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333eb1976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b333eb1976_0_8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b3454e3f8e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solidFill>
                  <a:schemeClr val="dk1"/>
                </a:solidFill>
              </a:rPr>
              <a:t>為了協助房東</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找到店面適合開的行業;並幫助創業者找到適合開店的位置。</a:t>
            </a:r>
            <a:endParaRPr>
              <a:solidFill>
                <a:schemeClr val="dk1"/>
              </a:solidFill>
            </a:endParaRPr>
          </a:p>
          <a:p>
            <a:pPr indent="0" lvl="0" marL="0" rtl="0" algn="l">
              <a:spcBef>
                <a:spcPts val="0"/>
              </a:spcBef>
              <a:spcAft>
                <a:spcPts val="0"/>
              </a:spcAft>
              <a:buNone/>
            </a:pPr>
            <a:r>
              <a:t/>
            </a:r>
            <a:endParaRPr/>
          </a:p>
        </p:txBody>
      </p:sp>
      <p:sp>
        <p:nvSpPr>
          <p:cNvPr id="85" name="Google Shape;85;gb3454e3f8e_2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b333eb1976_0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b333eb1976_0_14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b333eb1976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b333eb1976_0_1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b333eb1976_0_1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b333eb1976_0_15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b3454e3f8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gb3454e3f8e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b3454e3f8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b3454e3f8e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b3454e3f8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b3454e3f8e_1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a9fb8d9e2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a9fb8d9e2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3454e3f8e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b3454e3f8e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a9fb8d9e2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a9fb8d9e2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a9fb8d9e2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a9fb8d9e2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3454e3f8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台北市，星巴克、85C</a:t>
            </a:r>
            <a:endParaRPr/>
          </a:p>
        </p:txBody>
      </p:sp>
      <p:sp>
        <p:nvSpPr>
          <p:cNvPr id="91" name="Google Shape;91;gb3454e3f8e_2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b333eb1976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b333eb1976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b3454e3f8e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b3454e3f8e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aa277b11a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aa277b11a0_6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3454e3f8e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預測為星巴克之設點類型共有23個點位,以預測點位服務半徑300公尺之環域來分析其與星巴克之空間關係後可知,預測為星巴克</a:t>
            </a:r>
            <a:endParaRPr/>
          </a:p>
          <a:p>
            <a:pPr indent="0" lvl="0" marL="0" rtl="0" algn="l">
              <a:spcBef>
                <a:spcPts val="0"/>
              </a:spcBef>
              <a:spcAft>
                <a:spcPts val="0"/>
              </a:spcAft>
              <a:buNone/>
            </a:pPr>
            <a:r>
              <a:rPr lang="zh-TW"/>
              <a:t>之設點類型中共17個點位其環域內有星巴克之點位包含其中</a:t>
            </a:r>
            <a:endParaRPr/>
          </a:p>
        </p:txBody>
      </p:sp>
      <p:sp>
        <p:nvSpPr>
          <p:cNvPr id="95" name="Google Shape;95;gb3454e3f8e_2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3454e3f8e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b3454e3f8e_2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3454e3f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b3454e3f8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38.png"/><Relationship Id="rId5"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8.png"/><Relationship Id="rId5" Type="http://schemas.openxmlformats.org/officeDocument/2006/relationships/image" Target="../media/image32.png"/><Relationship Id="rId6"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48.png"/><Relationship Id="rId6"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39.png"/><Relationship Id="rId5"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7.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7.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4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52.png"/><Relationship Id="rId4" Type="http://schemas.openxmlformats.org/officeDocument/2006/relationships/image" Target="../media/image65.png"/><Relationship Id="rId5"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58.png"/><Relationship Id="rId4" Type="http://schemas.openxmlformats.org/officeDocument/2006/relationships/image" Target="../media/image54.png"/><Relationship Id="rId5"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19.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19.png"/><Relationship Id="rId4" Type="http://schemas.openxmlformats.org/officeDocument/2006/relationships/image" Target="../media/image61.png"/><Relationship Id="rId5"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hyperlink" Target="http://drive.google.com/file/d/1f84lPxoy5WXCmpzkIBwAXDtjB1eH2hno/view" TargetMode="External"/><Relationship Id="rId6"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www.jamleecute.com/decision-tree-cart-%E6%B1%BA%E7%AD%96%E6%A8%B9/" TargetMode="External"/><Relationship Id="rId4" Type="http://schemas.openxmlformats.org/officeDocument/2006/relationships/hyperlink" Target="https://medium.com/chung-yi/ml%E5%85%A5%E9%96%80-%E5%8D%81%E4%B8%83-%E9%9A%A8%E6%A9%9F%E6%A3%AE%E6%9E%97-random-forest-6afc24871857" TargetMode="External"/><Relationship Id="rId5" Type="http://schemas.openxmlformats.org/officeDocument/2006/relationships/hyperlink" Target="https://iter01.com/66707.html" TargetMode="External"/><Relationship Id="rId6" Type="http://schemas.openxmlformats.org/officeDocument/2006/relationships/hyperlink" Target="https://www.yongxi-stat.com/logistic-regression/" TargetMode="External"/><Relationship Id="rId7"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1" Type="http://schemas.openxmlformats.org/officeDocument/2006/relationships/hyperlink" Target="https://ca.gov.taipei/News_Content.aspx?n=8693DC9620A1AABF&amp;sms=D19E9582624D83CB&amp;s=49EE949EED38EF73" TargetMode="External"/><Relationship Id="rId10" Type="http://schemas.openxmlformats.org/officeDocument/2006/relationships/hyperlink" Target="https://ca.gov.taipei/News_Content.aspx?n=8693DC9620A1AABF&amp;sms=D19E9582624D83CB&amp;s=78DC4B104D9D374E" TargetMode="External"/><Relationship Id="rId13" Type="http://schemas.openxmlformats.org/officeDocument/2006/relationships/hyperlink" Target="https://plvr.land.moi.gov.tw/DownloadOpenData" TargetMode="External"/><Relationship Id="rId12" Type="http://schemas.openxmlformats.org/officeDocument/2006/relationships/hyperlink" Target="https://data.gov.tw/dataset/103066" TargetMode="External"/><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dailyview.tw/top100/topic/35?volumn=1&amp;page=1" TargetMode="External"/><Relationship Id="rId4" Type="http://schemas.openxmlformats.org/officeDocument/2006/relationships/hyperlink" Target="https://www.fonfood.com/store/293295/branch" TargetMode="External"/><Relationship Id="rId9" Type="http://schemas.openxmlformats.org/officeDocument/2006/relationships/hyperlink" Target="https://ca.gov.taipei/News_Content.aspx?n=8693DC9620A1AABF&amp;sms=D19E9582624D83CB&amp;s=6F385E21D02AAFD5" TargetMode="External"/><Relationship Id="rId15" Type="http://schemas.openxmlformats.org/officeDocument/2006/relationships/image" Target="../media/image10.png"/><Relationship Id="rId14" Type="http://schemas.openxmlformats.org/officeDocument/2006/relationships/hyperlink" Target="https://dbas.gov.taipei/News.aspx?n=783F3F5F4E6C457E&amp;sms=CF3C6E6E7767448F" TargetMode="External"/><Relationship Id="rId5" Type="http://schemas.openxmlformats.org/officeDocument/2006/relationships/hyperlink" Target="http://50lan.com/web/pointsout.asp" TargetMode="External"/><Relationship Id="rId6" Type="http://schemas.openxmlformats.org/officeDocument/2006/relationships/hyperlink" Target="https://www.chingshin.tw/store.php?city=5&amp;area=&amp;keyword=&amp;page=1#change_point" TargetMode="External"/><Relationship Id="rId7" Type="http://schemas.openxmlformats.org/officeDocument/2006/relationships/hyperlink" Target="http://www.maculife.com.tw/store_list.asp" TargetMode="External"/><Relationship Id="rId8" Type="http://schemas.openxmlformats.org/officeDocument/2006/relationships/hyperlink" Target="https://chunshuitang.com.tw/location.php?loc=1" TargetMode="External"/></Relationships>
</file>

<file path=ppt/slides/_rels/slide61.xml.rels><?xml version="1.0" encoding="UTF-8" standalone="yes"?><Relationships xmlns="http://schemas.openxmlformats.org/package/2006/relationships"><Relationship Id="rId10"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www.metro.taipei/cp.aspx?n=91974F2B13D997F1" TargetMode="External"/><Relationship Id="rId4" Type="http://schemas.openxmlformats.org/officeDocument/2006/relationships/hyperlink" Target="https://www.taiwan.net.tw/m1.aspx?sNo=0001090" TargetMode="External"/><Relationship Id="rId9" Type="http://schemas.openxmlformats.org/officeDocument/2006/relationships/hyperlink" Target="https://zh.wikipedia.org/wiki/%E8%87%BA%E5%8C%97%E5%B8%82%E8%B3%BC%E7%89%A9%E4%B8%AD%E5%BF%83%E5%88%97%E8%A1%A8" TargetMode="External"/><Relationship Id="rId5" Type="http://schemas.openxmlformats.org/officeDocument/2006/relationships/hyperlink" Target="https://www.travel.taipei/zh-tw/must-visit/attractions-top25" TargetMode="External"/><Relationship Id="rId6" Type="http://schemas.openxmlformats.org/officeDocument/2006/relationships/hyperlink" Target="https://asiayo.com/event/taipei_fit.html" TargetMode="External"/><Relationship Id="rId7" Type="http://schemas.openxmlformats.org/officeDocument/2006/relationships/hyperlink" Target="https://www.doe.gov.taipei/News_Content.aspx?n=0D95D51944239B9E&amp;s=F9C764C6092F40B1" TargetMode="External"/><Relationship Id="rId8" Type="http://schemas.openxmlformats.org/officeDocument/2006/relationships/hyperlink" Target="https://ulist.moe.gov.tw/Query/Area/N1"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descr="page1image27228608" id="54" name="Google Shape;54;p13"/>
          <p:cNvPicPr preferRelativeResize="0"/>
          <p:nvPr/>
        </p:nvPicPr>
        <p:blipFill rotWithShape="1">
          <a:blip r:embed="rId3">
            <a:alphaModFix/>
          </a:blip>
          <a:srcRect b="0" l="0" r="0" t="0"/>
          <a:stretch/>
        </p:blipFill>
        <p:spPr>
          <a:xfrm>
            <a:off x="0" y="35375"/>
            <a:ext cx="9144000" cy="5143500"/>
          </a:xfrm>
          <a:prstGeom prst="rect">
            <a:avLst/>
          </a:prstGeom>
          <a:noFill/>
          <a:ln>
            <a:noFill/>
          </a:ln>
        </p:spPr>
      </p:pic>
      <p:pic>
        <p:nvPicPr>
          <p:cNvPr descr="page1image8281024" id="55" name="Google Shape;55;p13"/>
          <p:cNvPicPr preferRelativeResize="0"/>
          <p:nvPr/>
        </p:nvPicPr>
        <p:blipFill rotWithShape="1">
          <a:blip r:embed="rId4">
            <a:alphaModFix/>
          </a:blip>
          <a:srcRect b="0" l="0" r="0" t="0"/>
          <a:stretch/>
        </p:blipFill>
        <p:spPr>
          <a:xfrm>
            <a:off x="0" y="3886200"/>
            <a:ext cx="9144000" cy="1257300"/>
          </a:xfrm>
          <a:prstGeom prst="rect">
            <a:avLst/>
          </a:prstGeom>
          <a:noFill/>
          <a:ln>
            <a:noFill/>
          </a:ln>
        </p:spPr>
      </p:pic>
      <p:pic>
        <p:nvPicPr>
          <p:cNvPr descr="page1image10469376" id="56" name="Google Shape;56;p13"/>
          <p:cNvPicPr preferRelativeResize="0"/>
          <p:nvPr/>
        </p:nvPicPr>
        <p:blipFill rotWithShape="1">
          <a:blip r:embed="rId5">
            <a:alphaModFix/>
          </a:blip>
          <a:srcRect b="0" l="0" r="0" t="0"/>
          <a:stretch/>
        </p:blipFill>
        <p:spPr>
          <a:xfrm>
            <a:off x="6203950" y="0"/>
            <a:ext cx="2940050" cy="5143500"/>
          </a:xfrm>
          <a:prstGeom prst="rect">
            <a:avLst/>
          </a:prstGeom>
          <a:noFill/>
          <a:ln>
            <a:noFill/>
          </a:ln>
        </p:spPr>
      </p:pic>
      <p:sp>
        <p:nvSpPr>
          <p:cNvPr id="57" name="Google Shape;57;p13"/>
          <p:cNvSpPr txBox="1"/>
          <p:nvPr>
            <p:ph type="ctrTitle"/>
          </p:nvPr>
        </p:nvSpPr>
        <p:spPr>
          <a:xfrm>
            <a:off x="241775" y="466450"/>
            <a:ext cx="5687400" cy="18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sz="4000"/>
              <a:t>手搖飲料店設點選址的分析研究</a:t>
            </a:r>
            <a:r>
              <a:rPr lang="zh-TW" sz="3800"/>
              <a:t>－以台北市為例</a:t>
            </a:r>
            <a:endParaRPr sz="3800"/>
          </a:p>
        </p:txBody>
      </p:sp>
      <p:sp>
        <p:nvSpPr>
          <p:cNvPr id="58" name="Google Shape;58;p13"/>
          <p:cNvSpPr txBox="1"/>
          <p:nvPr>
            <p:ph idx="1" type="subTitle"/>
          </p:nvPr>
        </p:nvSpPr>
        <p:spPr>
          <a:xfrm>
            <a:off x="241775" y="2571750"/>
            <a:ext cx="5962200" cy="90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2000"/>
              <a:t>GROUP 10</a:t>
            </a:r>
            <a:endParaRPr sz="2000"/>
          </a:p>
          <a:p>
            <a:pPr indent="0" lvl="0" marL="0" rtl="0" algn="ctr">
              <a:spcBef>
                <a:spcPts val="0"/>
              </a:spcBef>
              <a:spcAft>
                <a:spcPts val="0"/>
              </a:spcAft>
              <a:buNone/>
            </a:pPr>
            <a:r>
              <a:rPr lang="zh-TW" sz="2000"/>
              <a:t>資管碩一：</a:t>
            </a:r>
            <a:r>
              <a:rPr lang="zh-TW" sz="2000"/>
              <a:t>R09725059吳昀蔚、R09725060黃瀚陞</a:t>
            </a:r>
            <a:endParaRPr sz="2000"/>
          </a:p>
          <a:p>
            <a:pPr indent="0" lvl="0" marL="0" rtl="0" algn="ctr">
              <a:spcBef>
                <a:spcPts val="0"/>
              </a:spcBef>
              <a:spcAft>
                <a:spcPts val="0"/>
              </a:spcAft>
              <a:buClr>
                <a:schemeClr val="dk1"/>
              </a:buClr>
              <a:buSzPts val="1100"/>
              <a:buFont typeface="Arial"/>
              <a:buNone/>
            </a:pPr>
            <a:r>
              <a:rPr lang="zh-TW" sz="2000"/>
              <a:t>資管碩二：R08725004吳詩萍、R08725011沈家妡</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page1image8281024" id="117" name="Google Shape;117;p22"/>
          <p:cNvPicPr preferRelativeResize="0"/>
          <p:nvPr/>
        </p:nvPicPr>
        <p:blipFill rotWithShape="1">
          <a:blip r:embed="rId3">
            <a:alphaModFix/>
          </a:blip>
          <a:srcRect b="0" l="0" r="0" t="0"/>
          <a:stretch/>
        </p:blipFill>
        <p:spPr>
          <a:xfrm>
            <a:off x="0" y="4175050"/>
            <a:ext cx="9144000" cy="968450"/>
          </a:xfrm>
          <a:prstGeom prst="rect">
            <a:avLst/>
          </a:prstGeom>
          <a:noFill/>
          <a:ln>
            <a:noFill/>
          </a:ln>
        </p:spPr>
      </p:pic>
      <p:pic>
        <p:nvPicPr>
          <p:cNvPr descr="page16image10436816" id="118" name="Google Shape;118;p22"/>
          <p:cNvPicPr preferRelativeResize="0"/>
          <p:nvPr/>
        </p:nvPicPr>
        <p:blipFill rotWithShape="1">
          <a:blip r:embed="rId4">
            <a:alphaModFix amt="94000"/>
          </a:blip>
          <a:srcRect b="0" l="0" r="0" t="0"/>
          <a:stretch/>
        </p:blipFill>
        <p:spPr>
          <a:xfrm>
            <a:off x="5696475" y="1125224"/>
            <a:ext cx="3113350" cy="3470900"/>
          </a:xfrm>
          <a:prstGeom prst="rect">
            <a:avLst/>
          </a:prstGeom>
          <a:noFill/>
          <a:ln>
            <a:noFill/>
          </a:ln>
        </p:spPr>
      </p:pic>
      <p:sp>
        <p:nvSpPr>
          <p:cNvPr id="119" name="Google Shape;119;p22"/>
          <p:cNvSpPr txBox="1"/>
          <p:nvPr>
            <p:ph idx="4294967295" type="body"/>
          </p:nvPr>
        </p:nvSpPr>
        <p:spPr>
          <a:xfrm>
            <a:off x="311700" y="1399950"/>
            <a:ext cx="5326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建立假設</a:t>
            </a:r>
            <a:endParaRPr/>
          </a:p>
          <a:p>
            <a:pPr indent="-317500" lvl="1" marL="914400" rtl="0" algn="l">
              <a:spcBef>
                <a:spcPts val="1000"/>
              </a:spcBef>
              <a:spcAft>
                <a:spcPts val="0"/>
              </a:spcAft>
              <a:buSzPts val="1400"/>
              <a:buChar char="○"/>
            </a:pPr>
            <a:r>
              <a:rPr lang="zh-TW"/>
              <a:t>假設一：與人口特性有關</a:t>
            </a:r>
            <a:endParaRPr/>
          </a:p>
          <a:p>
            <a:pPr indent="-317500" lvl="2" marL="1371600" rtl="0" algn="l">
              <a:spcBef>
                <a:spcPts val="0"/>
              </a:spcBef>
              <a:spcAft>
                <a:spcPts val="0"/>
              </a:spcAft>
              <a:buSzPts val="1400"/>
              <a:buChar char="■"/>
            </a:pPr>
            <a:r>
              <a:rPr lang="zh-TW"/>
              <a:t>性別分布、人口密度、年齡分佈、教育程度⋯⋯</a:t>
            </a:r>
            <a:endParaRPr/>
          </a:p>
          <a:p>
            <a:pPr indent="-317500" lvl="1" marL="914400" rtl="0" algn="l">
              <a:spcBef>
                <a:spcPts val="1000"/>
              </a:spcBef>
              <a:spcAft>
                <a:spcPts val="0"/>
              </a:spcAft>
              <a:buSzPts val="1400"/>
              <a:buChar char="○"/>
            </a:pPr>
            <a:r>
              <a:rPr lang="zh-TW"/>
              <a:t>假設二：</a:t>
            </a:r>
            <a:r>
              <a:rPr lang="zh-TW"/>
              <a:t>與經濟活動有關</a:t>
            </a:r>
            <a:endParaRPr/>
          </a:p>
          <a:p>
            <a:pPr indent="-317500" lvl="2" marL="1371600" rtl="0" algn="l">
              <a:spcBef>
                <a:spcPts val="0"/>
              </a:spcBef>
              <a:spcAft>
                <a:spcPts val="0"/>
              </a:spcAft>
              <a:buSzPts val="1400"/>
              <a:buChar char="■"/>
            </a:pPr>
            <a:r>
              <a:rPr lang="zh-TW"/>
              <a:t>平均租金、購買力指數、零售飽和指數</a:t>
            </a:r>
            <a:r>
              <a:rPr lang="zh-TW"/>
              <a:t>⋯⋯</a:t>
            </a:r>
            <a:endParaRPr/>
          </a:p>
          <a:p>
            <a:pPr indent="-317500" lvl="1" marL="914400" rtl="0" algn="l">
              <a:spcBef>
                <a:spcPts val="1000"/>
              </a:spcBef>
              <a:spcAft>
                <a:spcPts val="0"/>
              </a:spcAft>
              <a:buSzPts val="1400"/>
              <a:buChar char="○"/>
            </a:pPr>
            <a:r>
              <a:rPr lang="zh-TW"/>
              <a:t>假設三：</a:t>
            </a:r>
            <a:r>
              <a:rPr lang="zh-TW"/>
              <a:t>與附近有多少重要地標有關</a:t>
            </a:r>
            <a:endParaRPr/>
          </a:p>
          <a:p>
            <a:pPr indent="-317500" lvl="2" marL="1371600" rtl="0" algn="l">
              <a:spcBef>
                <a:spcPts val="0"/>
              </a:spcBef>
              <a:spcAft>
                <a:spcPts val="0"/>
              </a:spcAft>
              <a:buSzPts val="1400"/>
              <a:buChar char="■"/>
            </a:pPr>
            <a:r>
              <a:rPr lang="zh-TW"/>
              <a:t>重要地標：捷運站、購物中心、學校、景點</a:t>
            </a:r>
            <a:r>
              <a:rPr lang="zh-TW"/>
              <a:t>⋯⋯</a:t>
            </a:r>
            <a:endParaRPr/>
          </a:p>
        </p:txBody>
      </p:sp>
      <p:sp>
        <p:nvSpPr>
          <p:cNvPr id="120" name="Google Shape;120;p22"/>
          <p:cNvSpPr txBox="1"/>
          <p:nvPr>
            <p:ph idx="4294967295" type="title"/>
          </p:nvPr>
        </p:nvSpPr>
        <p:spPr>
          <a:xfrm>
            <a:off x="311700" y="591825"/>
            <a:ext cx="31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研究架構</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descr="page8image10437440" id="125" name="Google Shape;125;p23"/>
          <p:cNvPicPr preferRelativeResize="0"/>
          <p:nvPr/>
        </p:nvPicPr>
        <p:blipFill rotWithShape="1">
          <a:blip r:embed="rId3">
            <a:alphaModFix/>
          </a:blip>
          <a:srcRect b="0" l="0" r="0" t="0"/>
          <a:stretch/>
        </p:blipFill>
        <p:spPr>
          <a:xfrm>
            <a:off x="3051884" y="1399950"/>
            <a:ext cx="6092116" cy="3743550"/>
          </a:xfrm>
          <a:prstGeom prst="rect">
            <a:avLst/>
          </a:prstGeom>
          <a:noFill/>
          <a:ln>
            <a:noFill/>
          </a:ln>
        </p:spPr>
      </p:pic>
      <p:sp>
        <p:nvSpPr>
          <p:cNvPr id="126" name="Google Shape;126;p23"/>
          <p:cNvSpPr txBox="1"/>
          <p:nvPr>
            <p:ph idx="4294967295" type="body"/>
          </p:nvPr>
        </p:nvSpPr>
        <p:spPr>
          <a:xfrm>
            <a:off x="311700" y="1399950"/>
            <a:ext cx="5326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資料收集</a:t>
            </a:r>
            <a:endParaRPr/>
          </a:p>
          <a:p>
            <a:pPr indent="-317500" lvl="1" marL="914400" rtl="0" algn="l">
              <a:spcBef>
                <a:spcPts val="1000"/>
              </a:spcBef>
              <a:spcAft>
                <a:spcPts val="0"/>
              </a:spcAft>
              <a:buSzPts val="1400"/>
              <a:buChar char="○"/>
            </a:pPr>
            <a:r>
              <a:rPr lang="zh-TW"/>
              <a:t>選址成功：台北市飲料店的地址</a:t>
            </a:r>
            <a:endParaRPr/>
          </a:p>
          <a:p>
            <a:pPr indent="0" lvl="0" marL="914400" rtl="0" algn="l">
              <a:spcBef>
                <a:spcPts val="0"/>
              </a:spcBef>
              <a:spcAft>
                <a:spcPts val="0"/>
              </a:spcAft>
              <a:buNone/>
            </a:pPr>
            <a:r>
              <a:rPr lang="zh-TW" sz="1400"/>
              <a:t>選址失敗：隨機選取其他地點</a:t>
            </a:r>
            <a:endParaRPr sz="1400"/>
          </a:p>
          <a:p>
            <a:pPr indent="-317500" lvl="1" marL="914400" rtl="0" algn="l">
              <a:spcBef>
                <a:spcPts val="1000"/>
              </a:spcBef>
              <a:spcAft>
                <a:spcPts val="0"/>
              </a:spcAft>
              <a:buSzPts val="1400"/>
              <a:buChar char="○"/>
            </a:pPr>
            <a:r>
              <a:rPr lang="zh-TW"/>
              <a:t>台北市各里的人口特性資料</a:t>
            </a:r>
            <a:endParaRPr/>
          </a:p>
          <a:p>
            <a:pPr indent="-317500" lvl="1" marL="914400" rtl="0" algn="l">
              <a:spcBef>
                <a:spcPts val="1000"/>
              </a:spcBef>
              <a:spcAft>
                <a:spcPts val="0"/>
              </a:spcAft>
              <a:buSzPts val="1400"/>
              <a:buChar char="○"/>
            </a:pPr>
            <a:r>
              <a:rPr lang="zh-TW"/>
              <a:t>台北市各區的購買力指數、零售飽和指數</a:t>
            </a:r>
            <a:endParaRPr/>
          </a:p>
          <a:p>
            <a:pPr indent="-317500" lvl="1" marL="914400" rtl="0" algn="l">
              <a:spcBef>
                <a:spcPts val="1000"/>
              </a:spcBef>
              <a:spcAft>
                <a:spcPts val="0"/>
              </a:spcAft>
              <a:buSzPts val="1400"/>
              <a:buChar char="○"/>
            </a:pPr>
            <a:r>
              <a:rPr lang="zh-TW"/>
              <a:t>台北市各路段的租金行情</a:t>
            </a:r>
            <a:endParaRPr/>
          </a:p>
          <a:p>
            <a:pPr indent="-317500" lvl="1" marL="914400" rtl="0" algn="l">
              <a:spcBef>
                <a:spcPts val="1000"/>
              </a:spcBef>
              <a:spcAft>
                <a:spcPts val="1000"/>
              </a:spcAft>
              <a:buSzPts val="1400"/>
              <a:buChar char="○"/>
            </a:pPr>
            <a:r>
              <a:rPr lang="zh-TW"/>
              <a:t>每個地點附近有多少捷運站、購物中心、學校、景點</a:t>
            </a:r>
            <a:endParaRPr/>
          </a:p>
        </p:txBody>
      </p:sp>
      <p:sp>
        <p:nvSpPr>
          <p:cNvPr id="127" name="Google Shape;127;p23"/>
          <p:cNvSpPr txBox="1"/>
          <p:nvPr>
            <p:ph idx="4294967295" type="title"/>
          </p:nvPr>
        </p:nvSpPr>
        <p:spPr>
          <a:xfrm>
            <a:off x="311700" y="591825"/>
            <a:ext cx="31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研究架構</a:t>
            </a:r>
            <a:endParaRPr/>
          </a:p>
        </p:txBody>
      </p:sp>
      <p:pic>
        <p:nvPicPr>
          <p:cNvPr descr="page1image8281024" id="128" name="Google Shape;128;p23"/>
          <p:cNvPicPr preferRelativeResize="0"/>
          <p:nvPr/>
        </p:nvPicPr>
        <p:blipFill rotWithShape="1">
          <a:blip r:embed="rId4">
            <a:alphaModFix/>
          </a:blip>
          <a:srcRect b="0" l="0" r="0" t="0"/>
          <a:stretch/>
        </p:blipFill>
        <p:spPr>
          <a:xfrm>
            <a:off x="0" y="0"/>
            <a:ext cx="9144000" cy="473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descr="page1image8281024" id="133" name="Google Shape;133;p24"/>
          <p:cNvPicPr preferRelativeResize="0"/>
          <p:nvPr/>
        </p:nvPicPr>
        <p:blipFill rotWithShape="1">
          <a:blip r:embed="rId3">
            <a:alphaModFix/>
          </a:blip>
          <a:srcRect b="0" l="0" r="0" t="0"/>
          <a:stretch/>
        </p:blipFill>
        <p:spPr>
          <a:xfrm>
            <a:off x="0" y="3886200"/>
            <a:ext cx="9144000" cy="1257300"/>
          </a:xfrm>
          <a:prstGeom prst="rect">
            <a:avLst/>
          </a:prstGeom>
          <a:noFill/>
          <a:ln>
            <a:noFill/>
          </a:ln>
        </p:spPr>
      </p:pic>
      <p:pic>
        <p:nvPicPr>
          <p:cNvPr descr="page2image10026640" id="134" name="Google Shape;134;p24"/>
          <p:cNvPicPr preferRelativeResize="0"/>
          <p:nvPr/>
        </p:nvPicPr>
        <p:blipFill rotWithShape="1">
          <a:blip r:embed="rId4">
            <a:alphaModFix/>
          </a:blip>
          <a:srcRect b="0" l="0" r="0" t="0"/>
          <a:stretch/>
        </p:blipFill>
        <p:spPr>
          <a:xfrm>
            <a:off x="800425" y="1932709"/>
            <a:ext cx="2405444" cy="3210791"/>
          </a:xfrm>
          <a:prstGeom prst="rect">
            <a:avLst/>
          </a:prstGeom>
          <a:noFill/>
          <a:ln>
            <a:noFill/>
          </a:ln>
        </p:spPr>
      </p:pic>
      <p:sp>
        <p:nvSpPr>
          <p:cNvPr id="135" name="Google Shape;135;p24"/>
          <p:cNvSpPr txBox="1"/>
          <p:nvPr>
            <p:ph idx="4294967295" type="body"/>
          </p:nvPr>
        </p:nvSpPr>
        <p:spPr>
          <a:xfrm>
            <a:off x="3497100" y="1399950"/>
            <a:ext cx="5326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變數篩選</a:t>
            </a:r>
            <a:endParaRPr/>
          </a:p>
          <a:p>
            <a:pPr indent="-317500" lvl="1" marL="914400" rtl="0" algn="l">
              <a:spcBef>
                <a:spcPts val="1000"/>
              </a:spcBef>
              <a:spcAft>
                <a:spcPts val="0"/>
              </a:spcAft>
              <a:buSzPts val="1400"/>
              <a:buChar char="○"/>
            </a:pPr>
            <a:r>
              <a:rPr lang="zh-TW"/>
              <a:t>手搖飲料店選址成功與否 ➔ 分類問題</a:t>
            </a:r>
            <a:endParaRPr/>
          </a:p>
          <a:p>
            <a:pPr indent="-317500" lvl="1" marL="914400" rtl="0" algn="l">
              <a:spcBef>
                <a:spcPts val="1000"/>
              </a:spcBef>
              <a:spcAft>
                <a:spcPts val="0"/>
              </a:spcAft>
              <a:buSzPts val="1400"/>
              <a:buChar char="○"/>
            </a:pPr>
            <a:r>
              <a:rPr lang="zh-TW"/>
              <a:t>Logistic Regression ➔ p-value小於0.001</a:t>
            </a:r>
            <a:endParaRPr/>
          </a:p>
        </p:txBody>
      </p:sp>
      <p:sp>
        <p:nvSpPr>
          <p:cNvPr id="136" name="Google Shape;136;p24"/>
          <p:cNvSpPr txBox="1"/>
          <p:nvPr>
            <p:ph idx="4294967295" type="title"/>
          </p:nvPr>
        </p:nvSpPr>
        <p:spPr>
          <a:xfrm>
            <a:off x="311700" y="591825"/>
            <a:ext cx="31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研究架構</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idx="4294967295" type="body"/>
          </p:nvPr>
        </p:nvSpPr>
        <p:spPr>
          <a:xfrm>
            <a:off x="311700" y="1399950"/>
            <a:ext cx="5326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模型分析</a:t>
            </a:r>
            <a:endParaRPr/>
          </a:p>
          <a:p>
            <a:pPr indent="-317500" lvl="1" marL="914400" rtl="0" algn="l">
              <a:spcBef>
                <a:spcPts val="1000"/>
              </a:spcBef>
              <a:spcAft>
                <a:spcPts val="0"/>
              </a:spcAft>
              <a:buSzPts val="1400"/>
              <a:buChar char="○"/>
            </a:pPr>
            <a:r>
              <a:rPr lang="zh-TW"/>
              <a:t>Decision Tree</a:t>
            </a:r>
            <a:endParaRPr/>
          </a:p>
          <a:p>
            <a:pPr indent="-317500" lvl="1" marL="914400" rtl="0" algn="l">
              <a:spcBef>
                <a:spcPts val="1000"/>
              </a:spcBef>
              <a:spcAft>
                <a:spcPts val="0"/>
              </a:spcAft>
              <a:buSzPts val="1400"/>
              <a:buChar char="○"/>
            </a:pPr>
            <a:r>
              <a:rPr lang="zh-TW"/>
              <a:t>Random Forest</a:t>
            </a:r>
            <a:endParaRPr/>
          </a:p>
          <a:p>
            <a:pPr indent="-317500" lvl="1" marL="914400" rtl="0" algn="l">
              <a:spcBef>
                <a:spcPts val="1000"/>
              </a:spcBef>
              <a:spcAft>
                <a:spcPts val="0"/>
              </a:spcAft>
              <a:buSzPts val="1400"/>
              <a:buChar char="○"/>
            </a:pPr>
            <a:r>
              <a:rPr lang="zh-TW"/>
              <a:t>Gradient Boosting</a:t>
            </a:r>
            <a:endParaRPr/>
          </a:p>
          <a:p>
            <a:pPr indent="-317500" lvl="1" marL="914400" rtl="0" algn="l">
              <a:spcBef>
                <a:spcPts val="1000"/>
              </a:spcBef>
              <a:spcAft>
                <a:spcPts val="1000"/>
              </a:spcAft>
              <a:buSzPts val="1400"/>
              <a:buChar char="○"/>
            </a:pPr>
            <a:r>
              <a:rPr lang="zh-TW"/>
              <a:t>Logistic Regression</a:t>
            </a:r>
            <a:endParaRPr/>
          </a:p>
        </p:txBody>
      </p:sp>
      <p:sp>
        <p:nvSpPr>
          <p:cNvPr id="142" name="Google Shape;142;p25"/>
          <p:cNvSpPr txBox="1"/>
          <p:nvPr>
            <p:ph idx="4294967295" type="title"/>
          </p:nvPr>
        </p:nvSpPr>
        <p:spPr>
          <a:xfrm>
            <a:off x="311700" y="591825"/>
            <a:ext cx="31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研究架構</a:t>
            </a:r>
            <a:endParaRPr/>
          </a:p>
        </p:txBody>
      </p:sp>
      <p:pic>
        <p:nvPicPr>
          <p:cNvPr descr="page1image8281024" id="143" name="Google Shape;143;p25"/>
          <p:cNvPicPr preferRelativeResize="0"/>
          <p:nvPr/>
        </p:nvPicPr>
        <p:blipFill rotWithShape="1">
          <a:blip r:embed="rId3">
            <a:alphaModFix/>
          </a:blip>
          <a:srcRect b="0" l="0" r="0" t="0"/>
          <a:stretch/>
        </p:blipFill>
        <p:spPr>
          <a:xfrm>
            <a:off x="0" y="4185825"/>
            <a:ext cx="9144000" cy="957675"/>
          </a:xfrm>
          <a:prstGeom prst="rect">
            <a:avLst/>
          </a:prstGeom>
          <a:noFill/>
          <a:ln>
            <a:noFill/>
          </a:ln>
        </p:spPr>
      </p:pic>
      <p:pic>
        <p:nvPicPr>
          <p:cNvPr descr="page22image10457152" id="144" name="Google Shape;144;p25"/>
          <p:cNvPicPr preferRelativeResize="0"/>
          <p:nvPr/>
        </p:nvPicPr>
        <p:blipFill rotWithShape="1">
          <a:blip r:embed="rId4">
            <a:alphaModFix/>
          </a:blip>
          <a:srcRect b="0" l="0" r="0" t="18619"/>
          <a:stretch/>
        </p:blipFill>
        <p:spPr>
          <a:xfrm>
            <a:off x="6071650" y="-12"/>
            <a:ext cx="3136900" cy="4185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descr="page14image8343104" id="149" name="Google Shape;149;p26"/>
          <p:cNvPicPr preferRelativeResize="0"/>
          <p:nvPr/>
        </p:nvPicPr>
        <p:blipFill rotWithShape="1">
          <a:blip r:embed="rId3">
            <a:alphaModFix/>
          </a:blip>
          <a:srcRect b="0" l="0" r="0" t="0"/>
          <a:stretch/>
        </p:blipFill>
        <p:spPr>
          <a:xfrm>
            <a:off x="6962025" y="0"/>
            <a:ext cx="2181975" cy="5143500"/>
          </a:xfrm>
          <a:prstGeom prst="rect">
            <a:avLst/>
          </a:prstGeom>
          <a:noFill/>
          <a:ln>
            <a:noFill/>
          </a:ln>
        </p:spPr>
      </p:pic>
      <p:sp>
        <p:nvSpPr>
          <p:cNvPr id="150" name="Google Shape;150;p26"/>
          <p:cNvSpPr txBox="1"/>
          <p:nvPr>
            <p:ph idx="4294967295" type="body"/>
          </p:nvPr>
        </p:nvSpPr>
        <p:spPr>
          <a:xfrm>
            <a:off x="311700" y="1399950"/>
            <a:ext cx="5326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模型評估</a:t>
            </a:r>
            <a:endParaRPr/>
          </a:p>
          <a:p>
            <a:pPr indent="457200" lvl="0" marL="457200" rtl="0" algn="l">
              <a:spcBef>
                <a:spcPts val="1000"/>
              </a:spcBef>
              <a:spcAft>
                <a:spcPts val="0"/>
              </a:spcAft>
              <a:buNone/>
            </a:pPr>
            <a:r>
              <a:rPr lang="zh-TW" sz="1400"/>
              <a:t>四種模型分別做10-fold Cross Validation，依據五個指標各自的平均來做比較：</a:t>
            </a:r>
            <a:endParaRPr/>
          </a:p>
          <a:p>
            <a:pPr indent="-317500" lvl="1" marL="914400" rtl="0" algn="l">
              <a:spcBef>
                <a:spcPts val="1000"/>
              </a:spcBef>
              <a:spcAft>
                <a:spcPts val="0"/>
              </a:spcAft>
              <a:buSzPts val="1400"/>
              <a:buChar char="○"/>
            </a:pPr>
            <a:r>
              <a:rPr lang="zh-TW"/>
              <a:t>Accruacy</a:t>
            </a:r>
            <a:endParaRPr/>
          </a:p>
          <a:p>
            <a:pPr indent="-317500" lvl="1" marL="914400" rtl="0" algn="l">
              <a:spcBef>
                <a:spcPts val="1000"/>
              </a:spcBef>
              <a:spcAft>
                <a:spcPts val="0"/>
              </a:spcAft>
              <a:buSzPts val="1400"/>
              <a:buChar char="○"/>
            </a:pPr>
            <a:r>
              <a:rPr lang="zh-TW"/>
              <a:t>Precision</a:t>
            </a:r>
            <a:endParaRPr/>
          </a:p>
          <a:p>
            <a:pPr indent="-317500" lvl="1" marL="914400" rtl="0" algn="l">
              <a:spcBef>
                <a:spcPts val="1000"/>
              </a:spcBef>
              <a:spcAft>
                <a:spcPts val="0"/>
              </a:spcAft>
              <a:buSzPts val="1400"/>
              <a:buChar char="○"/>
            </a:pPr>
            <a:r>
              <a:rPr lang="zh-TW"/>
              <a:t>Recall</a:t>
            </a:r>
            <a:endParaRPr/>
          </a:p>
          <a:p>
            <a:pPr indent="-317500" lvl="1" marL="914400" rtl="0" algn="l">
              <a:spcBef>
                <a:spcPts val="1000"/>
              </a:spcBef>
              <a:spcAft>
                <a:spcPts val="0"/>
              </a:spcAft>
              <a:buSzPts val="1400"/>
              <a:buChar char="○"/>
            </a:pPr>
            <a:r>
              <a:rPr lang="zh-TW"/>
              <a:t>F1-score</a:t>
            </a:r>
            <a:endParaRPr/>
          </a:p>
          <a:p>
            <a:pPr indent="-317500" lvl="1" marL="914400" rtl="0" algn="l">
              <a:spcBef>
                <a:spcPts val="1000"/>
              </a:spcBef>
              <a:spcAft>
                <a:spcPts val="1000"/>
              </a:spcAft>
              <a:buSzPts val="1400"/>
              <a:buChar char="○"/>
            </a:pPr>
            <a:r>
              <a:rPr lang="zh-TW"/>
              <a:t>Auc</a:t>
            </a:r>
            <a:endParaRPr/>
          </a:p>
        </p:txBody>
      </p:sp>
      <p:sp>
        <p:nvSpPr>
          <p:cNvPr id="151" name="Google Shape;151;p26"/>
          <p:cNvSpPr txBox="1"/>
          <p:nvPr>
            <p:ph idx="4294967295" type="title"/>
          </p:nvPr>
        </p:nvSpPr>
        <p:spPr>
          <a:xfrm>
            <a:off x="311700" y="591825"/>
            <a:ext cx="31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研究架構</a:t>
            </a:r>
            <a:endParaRPr/>
          </a:p>
        </p:txBody>
      </p:sp>
      <p:pic>
        <p:nvPicPr>
          <p:cNvPr descr="page15image10474160" id="152" name="Google Shape;152;p26"/>
          <p:cNvPicPr preferRelativeResize="0"/>
          <p:nvPr/>
        </p:nvPicPr>
        <p:blipFill rotWithShape="1">
          <a:blip r:embed="rId4">
            <a:alphaModFix amt="90000"/>
          </a:blip>
          <a:srcRect b="0" l="0" r="0" t="0"/>
          <a:stretch/>
        </p:blipFill>
        <p:spPr>
          <a:xfrm>
            <a:off x="5638502" y="2225905"/>
            <a:ext cx="2456122" cy="259044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descr="page7image10472496" id="157" name="Google Shape;157;p27"/>
          <p:cNvPicPr preferRelativeResize="0"/>
          <p:nvPr/>
        </p:nvPicPr>
        <p:blipFill rotWithShape="1">
          <a:blip r:embed="rId3">
            <a:alphaModFix/>
          </a:blip>
          <a:srcRect b="0" l="0" r="0" t="0"/>
          <a:stretch/>
        </p:blipFill>
        <p:spPr>
          <a:xfrm>
            <a:off x="353975" y="1577982"/>
            <a:ext cx="3100850" cy="3565518"/>
          </a:xfrm>
          <a:prstGeom prst="rect">
            <a:avLst/>
          </a:prstGeom>
          <a:noFill/>
          <a:ln>
            <a:noFill/>
          </a:ln>
        </p:spPr>
      </p:pic>
      <p:sp>
        <p:nvSpPr>
          <p:cNvPr id="158" name="Google Shape;158;p27"/>
          <p:cNvSpPr txBox="1"/>
          <p:nvPr>
            <p:ph idx="4294967295" type="title"/>
          </p:nvPr>
        </p:nvSpPr>
        <p:spPr>
          <a:xfrm>
            <a:off x="311700" y="591825"/>
            <a:ext cx="31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研究架構</a:t>
            </a:r>
            <a:endParaRPr/>
          </a:p>
        </p:txBody>
      </p:sp>
      <p:sp>
        <p:nvSpPr>
          <p:cNvPr id="159" name="Google Shape;159;p27"/>
          <p:cNvSpPr txBox="1"/>
          <p:nvPr>
            <p:ph idx="4294967295" type="body"/>
          </p:nvPr>
        </p:nvSpPr>
        <p:spPr>
          <a:xfrm>
            <a:off x="3497100" y="1399950"/>
            <a:ext cx="5326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分析與結論</a:t>
            </a:r>
            <a:endParaRPr/>
          </a:p>
          <a:p>
            <a:pPr indent="-317500" lvl="1" marL="914400" rtl="0" algn="l">
              <a:spcBef>
                <a:spcPts val="1000"/>
              </a:spcBef>
              <a:spcAft>
                <a:spcPts val="0"/>
              </a:spcAft>
              <a:buSzPts val="1400"/>
              <a:buChar char="○"/>
            </a:pPr>
            <a:r>
              <a:rPr lang="zh-TW"/>
              <a:t>適合用來預測的變數</a:t>
            </a:r>
            <a:endParaRPr/>
          </a:p>
          <a:p>
            <a:pPr indent="-317500" lvl="1" marL="914400" rtl="0" algn="l">
              <a:spcBef>
                <a:spcPts val="1000"/>
              </a:spcBef>
              <a:spcAft>
                <a:spcPts val="0"/>
              </a:spcAft>
              <a:buSzPts val="1400"/>
              <a:buChar char="○"/>
            </a:pPr>
            <a:r>
              <a:rPr lang="zh-TW"/>
              <a:t>適合用來預測的模型</a:t>
            </a:r>
            <a:endParaRPr/>
          </a:p>
          <a:p>
            <a:pPr indent="-317500" lvl="1" marL="914400" rtl="0" algn="l">
              <a:spcBef>
                <a:spcPts val="1000"/>
              </a:spcBef>
              <a:spcAft>
                <a:spcPts val="0"/>
              </a:spcAft>
              <a:buSzPts val="1400"/>
              <a:buChar char="○"/>
            </a:pPr>
            <a:r>
              <a:rPr lang="zh-TW"/>
              <a:t>分析模型</a:t>
            </a:r>
            <a:endParaRPr/>
          </a:p>
          <a:p>
            <a:pPr indent="-317500" lvl="1" marL="914400" rtl="0" algn="l">
              <a:spcBef>
                <a:spcPts val="1000"/>
              </a:spcBef>
              <a:spcAft>
                <a:spcPts val="1000"/>
              </a:spcAft>
              <a:buSzPts val="1400"/>
              <a:buChar char="○"/>
            </a:pPr>
            <a:r>
              <a:rPr lang="zh-TW"/>
              <a:t>未來發展方向</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idx="4294967295" type="body"/>
          </p:nvPr>
        </p:nvSpPr>
        <p:spPr>
          <a:xfrm>
            <a:off x="311700" y="1399950"/>
            <a:ext cx="5326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手搖飲料店選址成功與否 ➔ 分類問題</a:t>
            </a:r>
            <a:endParaRPr/>
          </a:p>
          <a:p>
            <a:pPr indent="-317500" lvl="1" marL="914400" rtl="0" algn="l">
              <a:spcBef>
                <a:spcPts val="1000"/>
              </a:spcBef>
              <a:spcAft>
                <a:spcPts val="1000"/>
              </a:spcAft>
              <a:buSzPts val="1400"/>
              <a:buChar char="○"/>
            </a:pPr>
            <a:r>
              <a:rPr lang="zh-TW"/>
              <a:t>四種適合的方法</a:t>
            </a:r>
            <a:endParaRPr/>
          </a:p>
        </p:txBody>
      </p:sp>
      <p:sp>
        <p:nvSpPr>
          <p:cNvPr id="165" name="Google Shape;165;p28"/>
          <p:cNvSpPr txBox="1"/>
          <p:nvPr>
            <p:ph idx="4294967295" type="title"/>
          </p:nvPr>
        </p:nvSpPr>
        <p:spPr>
          <a:xfrm>
            <a:off x="311700" y="591825"/>
            <a:ext cx="31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研究</a:t>
            </a:r>
            <a:r>
              <a:rPr lang="zh-TW"/>
              <a:t>方法</a:t>
            </a:r>
            <a:endParaRPr/>
          </a:p>
        </p:txBody>
      </p:sp>
      <p:pic>
        <p:nvPicPr>
          <p:cNvPr descr="page1image8281024" id="166" name="Google Shape;166;p28"/>
          <p:cNvPicPr preferRelativeResize="0"/>
          <p:nvPr/>
        </p:nvPicPr>
        <p:blipFill rotWithShape="1">
          <a:blip r:embed="rId3">
            <a:alphaModFix/>
          </a:blip>
          <a:srcRect b="0" l="0" r="0" t="0"/>
          <a:stretch/>
        </p:blipFill>
        <p:spPr>
          <a:xfrm>
            <a:off x="0" y="3886200"/>
            <a:ext cx="9144000" cy="1257300"/>
          </a:xfrm>
          <a:prstGeom prst="rect">
            <a:avLst/>
          </a:prstGeom>
          <a:noFill/>
          <a:ln>
            <a:noFill/>
          </a:ln>
        </p:spPr>
      </p:pic>
      <p:pic>
        <p:nvPicPr>
          <p:cNvPr descr="page5image10014784" id="167" name="Google Shape;167;p28"/>
          <p:cNvPicPr preferRelativeResize="0"/>
          <p:nvPr/>
        </p:nvPicPr>
        <p:blipFill rotWithShape="1">
          <a:blip r:embed="rId4">
            <a:alphaModFix/>
          </a:blip>
          <a:srcRect b="0" l="0" r="0" t="0"/>
          <a:stretch/>
        </p:blipFill>
        <p:spPr>
          <a:xfrm>
            <a:off x="6201550" y="1657100"/>
            <a:ext cx="2467975" cy="348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idx="4294967295" type="body"/>
          </p:nvPr>
        </p:nvSpPr>
        <p:spPr>
          <a:xfrm>
            <a:off x="311700" y="1399950"/>
            <a:ext cx="5326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Decision Tree</a:t>
            </a:r>
            <a:endParaRPr/>
          </a:p>
          <a:p>
            <a:pPr indent="-317500" lvl="1" marL="914400" rtl="0" algn="l">
              <a:spcBef>
                <a:spcPts val="1000"/>
              </a:spcBef>
              <a:spcAft>
                <a:spcPts val="0"/>
              </a:spcAft>
              <a:buSzPts val="1400"/>
              <a:buChar char="○"/>
            </a:pPr>
            <a:r>
              <a:rPr lang="zh-TW"/>
              <a:t>比較不受資料分布影響</a:t>
            </a:r>
            <a:endParaRPr/>
          </a:p>
          <a:p>
            <a:pPr indent="-317500" lvl="1" marL="914400" rtl="0" algn="l">
              <a:spcBef>
                <a:spcPts val="1000"/>
              </a:spcBef>
              <a:spcAft>
                <a:spcPts val="0"/>
              </a:spcAft>
              <a:buSzPts val="1400"/>
              <a:buChar char="○"/>
            </a:pPr>
            <a:r>
              <a:rPr lang="zh-TW"/>
              <a:t>模型結果簡單易懂、解釋性高</a:t>
            </a:r>
            <a:endParaRPr/>
          </a:p>
          <a:p>
            <a:pPr indent="-317500" lvl="1" marL="914400" rtl="0" algn="l">
              <a:spcBef>
                <a:spcPts val="1000"/>
              </a:spcBef>
              <a:spcAft>
                <a:spcPts val="1000"/>
              </a:spcAft>
              <a:buSzPts val="1400"/>
              <a:buChar char="○"/>
            </a:pPr>
            <a:r>
              <a:rPr lang="zh-TW"/>
              <a:t>回歸或分類都很適合</a:t>
            </a:r>
            <a:endParaRPr/>
          </a:p>
        </p:txBody>
      </p:sp>
      <p:sp>
        <p:nvSpPr>
          <p:cNvPr id="173" name="Google Shape;173;p29"/>
          <p:cNvSpPr txBox="1"/>
          <p:nvPr>
            <p:ph idx="4294967295" type="title"/>
          </p:nvPr>
        </p:nvSpPr>
        <p:spPr>
          <a:xfrm>
            <a:off x="311700" y="591825"/>
            <a:ext cx="31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研究方法</a:t>
            </a:r>
            <a:endParaRPr/>
          </a:p>
        </p:txBody>
      </p:sp>
      <p:pic>
        <p:nvPicPr>
          <p:cNvPr descr="page1image8281024" id="174" name="Google Shape;174;p29"/>
          <p:cNvPicPr preferRelativeResize="0"/>
          <p:nvPr/>
        </p:nvPicPr>
        <p:blipFill rotWithShape="1">
          <a:blip r:embed="rId3">
            <a:alphaModFix/>
          </a:blip>
          <a:srcRect b="0" l="0" r="0" t="0"/>
          <a:stretch/>
        </p:blipFill>
        <p:spPr>
          <a:xfrm>
            <a:off x="6728950" y="1674325"/>
            <a:ext cx="2415049" cy="3522975"/>
          </a:xfrm>
          <a:prstGeom prst="rect">
            <a:avLst/>
          </a:prstGeom>
          <a:noFill/>
          <a:ln>
            <a:noFill/>
          </a:ln>
        </p:spPr>
      </p:pic>
      <p:pic>
        <p:nvPicPr>
          <p:cNvPr descr="page10image10437648" id="175" name="Google Shape;175;p29"/>
          <p:cNvPicPr preferRelativeResize="0"/>
          <p:nvPr/>
        </p:nvPicPr>
        <p:blipFill rotWithShape="1">
          <a:blip r:embed="rId4">
            <a:alphaModFix/>
          </a:blip>
          <a:srcRect b="0" l="0" r="0" t="18553"/>
          <a:stretch/>
        </p:blipFill>
        <p:spPr>
          <a:xfrm>
            <a:off x="6728950" y="0"/>
            <a:ext cx="2415050" cy="2625551"/>
          </a:xfrm>
          <a:prstGeom prst="rect">
            <a:avLst/>
          </a:prstGeom>
          <a:noFill/>
          <a:ln>
            <a:noFill/>
          </a:ln>
        </p:spPr>
      </p:pic>
      <p:pic>
        <p:nvPicPr>
          <p:cNvPr descr="page3image10367376" id="176" name="Google Shape;176;p29"/>
          <p:cNvPicPr preferRelativeResize="0"/>
          <p:nvPr/>
        </p:nvPicPr>
        <p:blipFill rotWithShape="1">
          <a:blip r:embed="rId5">
            <a:alphaModFix/>
          </a:blip>
          <a:srcRect b="0" l="0" r="0" t="0"/>
          <a:stretch/>
        </p:blipFill>
        <p:spPr>
          <a:xfrm>
            <a:off x="5300849" y="1674350"/>
            <a:ext cx="2290550" cy="2867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idx="4294967295" type="body"/>
          </p:nvPr>
        </p:nvSpPr>
        <p:spPr>
          <a:xfrm>
            <a:off x="311700" y="1399950"/>
            <a:ext cx="5326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Random Forest</a:t>
            </a:r>
            <a:endParaRPr/>
          </a:p>
          <a:p>
            <a:pPr indent="-317500" lvl="1" marL="914400" rtl="0" algn="l">
              <a:spcBef>
                <a:spcPts val="1000"/>
              </a:spcBef>
              <a:spcAft>
                <a:spcPts val="0"/>
              </a:spcAft>
              <a:buSzPts val="1400"/>
              <a:buChar char="○"/>
            </a:pPr>
            <a:r>
              <a:rPr lang="zh-TW"/>
              <a:t>基於Decision Tree的Ensemble Method</a:t>
            </a:r>
            <a:endParaRPr/>
          </a:p>
          <a:p>
            <a:pPr indent="-317500" lvl="1" marL="914400" rtl="0" algn="l">
              <a:spcBef>
                <a:spcPts val="1000"/>
              </a:spcBef>
              <a:spcAft>
                <a:spcPts val="0"/>
              </a:spcAft>
              <a:buSzPts val="1400"/>
              <a:buChar char="○"/>
            </a:pPr>
            <a:r>
              <a:rPr lang="zh-TW"/>
              <a:t>隨機抽取樣本、變數來建立決策樹</a:t>
            </a:r>
            <a:endParaRPr/>
          </a:p>
          <a:p>
            <a:pPr indent="-317500" lvl="1" marL="914400" rtl="0" algn="l">
              <a:spcBef>
                <a:spcPts val="1000"/>
              </a:spcBef>
              <a:spcAft>
                <a:spcPts val="0"/>
              </a:spcAft>
              <a:buSzPts val="1400"/>
              <a:buChar char="○"/>
            </a:pPr>
            <a:r>
              <a:rPr lang="zh-TW"/>
              <a:t>結合投票結果來進行分類</a:t>
            </a:r>
            <a:endParaRPr/>
          </a:p>
          <a:p>
            <a:pPr indent="-317500" lvl="1" marL="914400" rtl="0" algn="l">
              <a:spcBef>
                <a:spcPts val="1000"/>
              </a:spcBef>
              <a:spcAft>
                <a:spcPts val="1000"/>
              </a:spcAft>
              <a:buSzPts val="1400"/>
              <a:buChar char="○"/>
            </a:pPr>
            <a:r>
              <a:rPr lang="zh-TW"/>
              <a:t>優化預測的準確率</a:t>
            </a:r>
            <a:endParaRPr/>
          </a:p>
        </p:txBody>
      </p:sp>
      <p:sp>
        <p:nvSpPr>
          <p:cNvPr id="182" name="Google Shape;182;p30"/>
          <p:cNvSpPr txBox="1"/>
          <p:nvPr>
            <p:ph idx="4294967295" type="title"/>
          </p:nvPr>
        </p:nvSpPr>
        <p:spPr>
          <a:xfrm>
            <a:off x="311700" y="591825"/>
            <a:ext cx="31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研究方法</a:t>
            </a:r>
            <a:endParaRPr/>
          </a:p>
        </p:txBody>
      </p:sp>
      <p:pic>
        <p:nvPicPr>
          <p:cNvPr descr="page1image8281024" id="183" name="Google Shape;183;p30"/>
          <p:cNvPicPr preferRelativeResize="0"/>
          <p:nvPr/>
        </p:nvPicPr>
        <p:blipFill rotWithShape="1">
          <a:blip r:embed="rId3">
            <a:alphaModFix/>
          </a:blip>
          <a:srcRect b="0" l="0" r="0" t="0"/>
          <a:stretch/>
        </p:blipFill>
        <p:spPr>
          <a:xfrm>
            <a:off x="0" y="3886200"/>
            <a:ext cx="9144000" cy="1257300"/>
          </a:xfrm>
          <a:prstGeom prst="rect">
            <a:avLst/>
          </a:prstGeom>
          <a:noFill/>
          <a:ln>
            <a:noFill/>
          </a:ln>
        </p:spPr>
      </p:pic>
      <p:pic>
        <p:nvPicPr>
          <p:cNvPr descr="page1image10469376" id="184" name="Google Shape;184;p30"/>
          <p:cNvPicPr preferRelativeResize="0"/>
          <p:nvPr/>
        </p:nvPicPr>
        <p:blipFill rotWithShape="1">
          <a:blip r:embed="rId4">
            <a:alphaModFix/>
          </a:blip>
          <a:srcRect b="0" l="0" r="0" t="0"/>
          <a:stretch/>
        </p:blipFill>
        <p:spPr>
          <a:xfrm>
            <a:off x="6203976" y="3"/>
            <a:ext cx="2940029"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idx="4294967295" type="body"/>
          </p:nvPr>
        </p:nvSpPr>
        <p:spPr>
          <a:xfrm>
            <a:off x="311700" y="1399950"/>
            <a:ext cx="5326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Gradient Boosting</a:t>
            </a:r>
            <a:endParaRPr/>
          </a:p>
          <a:p>
            <a:pPr indent="-317500" lvl="1" marL="914400" rtl="0" algn="l">
              <a:spcBef>
                <a:spcPts val="1000"/>
              </a:spcBef>
              <a:spcAft>
                <a:spcPts val="0"/>
              </a:spcAft>
              <a:buSzPts val="1400"/>
              <a:buChar char="○"/>
            </a:pPr>
            <a:r>
              <a:rPr lang="zh-TW"/>
              <a:t>Boosting</a:t>
            </a:r>
            <a:endParaRPr/>
          </a:p>
          <a:p>
            <a:pPr indent="-317500" lvl="1" marL="914400" rtl="0" algn="l">
              <a:spcBef>
                <a:spcPts val="1000"/>
              </a:spcBef>
              <a:spcAft>
                <a:spcPts val="0"/>
              </a:spcAft>
              <a:buSzPts val="1400"/>
              <a:buChar char="○"/>
            </a:pPr>
            <a:r>
              <a:rPr lang="zh-TW"/>
              <a:t>新的模型參考上一個模型</a:t>
            </a:r>
            <a:endParaRPr/>
          </a:p>
          <a:p>
            <a:pPr indent="-317500" lvl="1" marL="914400" rtl="0" algn="l">
              <a:spcBef>
                <a:spcPts val="1000"/>
              </a:spcBef>
              <a:spcAft>
                <a:spcPts val="0"/>
              </a:spcAft>
              <a:buSzPts val="1400"/>
              <a:buChar char="○"/>
            </a:pPr>
            <a:r>
              <a:rPr lang="zh-TW"/>
              <a:t>模型的損失函式沿著梯度下降</a:t>
            </a:r>
            <a:endParaRPr/>
          </a:p>
          <a:p>
            <a:pPr indent="-317500" lvl="1" marL="914400" rtl="0" algn="l">
              <a:spcBef>
                <a:spcPts val="1000"/>
              </a:spcBef>
              <a:spcAft>
                <a:spcPts val="1000"/>
              </a:spcAft>
              <a:buSzPts val="1400"/>
              <a:buChar char="○"/>
            </a:pPr>
            <a:r>
              <a:rPr lang="zh-TW"/>
              <a:t>進而提升模型的效能</a:t>
            </a:r>
            <a:endParaRPr/>
          </a:p>
        </p:txBody>
      </p:sp>
      <p:sp>
        <p:nvSpPr>
          <p:cNvPr id="190" name="Google Shape;190;p31"/>
          <p:cNvSpPr txBox="1"/>
          <p:nvPr>
            <p:ph idx="4294967295" type="title"/>
          </p:nvPr>
        </p:nvSpPr>
        <p:spPr>
          <a:xfrm>
            <a:off x="311700" y="591825"/>
            <a:ext cx="31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研究方法</a:t>
            </a:r>
            <a:endParaRPr/>
          </a:p>
        </p:txBody>
      </p:sp>
      <p:pic>
        <p:nvPicPr>
          <p:cNvPr descr="page12image7911104" id="191" name="Google Shape;191;p31"/>
          <p:cNvPicPr preferRelativeResize="0"/>
          <p:nvPr/>
        </p:nvPicPr>
        <p:blipFill rotWithShape="1">
          <a:blip r:embed="rId3">
            <a:alphaModFix/>
          </a:blip>
          <a:srcRect b="0" l="0" r="0" t="0"/>
          <a:stretch/>
        </p:blipFill>
        <p:spPr>
          <a:xfrm>
            <a:off x="7562225" y="0"/>
            <a:ext cx="1581775" cy="5143500"/>
          </a:xfrm>
          <a:prstGeom prst="rect">
            <a:avLst/>
          </a:prstGeom>
          <a:noFill/>
          <a:ln>
            <a:noFill/>
          </a:ln>
        </p:spPr>
      </p:pic>
      <p:pic>
        <p:nvPicPr>
          <p:cNvPr descr="page12image10021856" id="192" name="Google Shape;192;p31"/>
          <p:cNvPicPr preferRelativeResize="0"/>
          <p:nvPr/>
        </p:nvPicPr>
        <p:blipFill rotWithShape="1">
          <a:blip r:embed="rId4">
            <a:alphaModFix/>
          </a:blip>
          <a:srcRect b="0" l="0" r="0" t="0"/>
          <a:stretch/>
        </p:blipFill>
        <p:spPr>
          <a:xfrm>
            <a:off x="6581323" y="3603000"/>
            <a:ext cx="884075" cy="884075"/>
          </a:xfrm>
          <a:prstGeom prst="rect">
            <a:avLst/>
          </a:prstGeom>
          <a:noFill/>
          <a:ln>
            <a:noFill/>
          </a:ln>
        </p:spPr>
      </p:pic>
      <p:pic>
        <p:nvPicPr>
          <p:cNvPr descr="page12image10023936" id="193" name="Google Shape;193;p31"/>
          <p:cNvPicPr preferRelativeResize="0"/>
          <p:nvPr/>
        </p:nvPicPr>
        <p:blipFill rotWithShape="1">
          <a:blip r:embed="rId5">
            <a:alphaModFix/>
          </a:blip>
          <a:srcRect b="0" l="0" r="0" t="0"/>
          <a:stretch/>
        </p:blipFill>
        <p:spPr>
          <a:xfrm>
            <a:off x="6581320" y="2129713"/>
            <a:ext cx="884075" cy="884075"/>
          </a:xfrm>
          <a:prstGeom prst="rect">
            <a:avLst/>
          </a:prstGeom>
          <a:noFill/>
          <a:ln>
            <a:noFill/>
          </a:ln>
        </p:spPr>
      </p:pic>
      <p:pic>
        <p:nvPicPr>
          <p:cNvPr descr="page12image10018736" id="194" name="Google Shape;194;p31"/>
          <p:cNvPicPr preferRelativeResize="0"/>
          <p:nvPr/>
        </p:nvPicPr>
        <p:blipFill rotWithShape="1">
          <a:blip r:embed="rId6">
            <a:alphaModFix/>
          </a:blip>
          <a:srcRect b="0" l="0" r="0" t="0"/>
          <a:stretch/>
        </p:blipFill>
        <p:spPr>
          <a:xfrm>
            <a:off x="6581315" y="656425"/>
            <a:ext cx="884075" cy="884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4294967295" type="body"/>
          </p:nvPr>
        </p:nvSpPr>
        <p:spPr>
          <a:xfrm>
            <a:off x="311700" y="693225"/>
            <a:ext cx="8520600" cy="34164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zh-TW"/>
              <a:t>研究背景與動機</a:t>
            </a:r>
            <a:endParaRPr/>
          </a:p>
          <a:p>
            <a:pPr indent="-317500" lvl="1" marL="914400" rtl="0" algn="l">
              <a:spcBef>
                <a:spcPts val="0"/>
              </a:spcBef>
              <a:spcAft>
                <a:spcPts val="0"/>
              </a:spcAft>
              <a:buSzPts val="1400"/>
              <a:buChar char="○"/>
            </a:pPr>
            <a:r>
              <a:rPr lang="zh-TW"/>
              <a:t>研究動機</a:t>
            </a:r>
            <a:endParaRPr/>
          </a:p>
          <a:p>
            <a:pPr indent="-317500" lvl="1" marL="914400" rtl="0" algn="l">
              <a:spcBef>
                <a:spcPts val="0"/>
              </a:spcBef>
              <a:spcAft>
                <a:spcPts val="0"/>
              </a:spcAft>
              <a:buSzPts val="1400"/>
              <a:buChar char="○"/>
            </a:pPr>
            <a:r>
              <a:rPr lang="zh-TW"/>
              <a:t>研究背景</a:t>
            </a:r>
            <a:endParaRPr sz="1500"/>
          </a:p>
          <a:p>
            <a:pPr indent="-317500" lvl="1" marL="914400" rtl="0" algn="l">
              <a:spcBef>
                <a:spcPts val="0"/>
              </a:spcBef>
              <a:spcAft>
                <a:spcPts val="0"/>
              </a:spcAft>
              <a:buSzPts val="1400"/>
              <a:buChar char="○"/>
            </a:pPr>
            <a:r>
              <a:rPr lang="zh-TW"/>
              <a:t>問題定義</a:t>
            </a:r>
            <a:endParaRPr/>
          </a:p>
          <a:p>
            <a:pPr indent="0" lvl="0" marL="457200" rtl="0" algn="l">
              <a:lnSpc>
                <a:spcPct val="115000"/>
              </a:lnSpc>
              <a:spcBef>
                <a:spcPts val="1600"/>
              </a:spcBef>
              <a:spcAft>
                <a:spcPts val="0"/>
              </a:spcAft>
              <a:buNone/>
            </a:pPr>
            <a:r>
              <a:rPr lang="zh-TW"/>
              <a:t>研究方法</a:t>
            </a:r>
            <a:endParaRPr/>
          </a:p>
          <a:p>
            <a:pPr indent="0" lvl="0" marL="457200" rtl="0" algn="l">
              <a:lnSpc>
                <a:spcPct val="115000"/>
              </a:lnSpc>
              <a:spcBef>
                <a:spcPts val="0"/>
              </a:spcBef>
              <a:spcAft>
                <a:spcPts val="0"/>
              </a:spcAft>
              <a:buNone/>
            </a:pPr>
            <a:r>
              <a:rPr lang="zh-TW"/>
              <a:t>資料收集與結果分析</a:t>
            </a:r>
            <a:endParaRPr/>
          </a:p>
          <a:p>
            <a:pPr indent="-317500" lvl="1" marL="914400" rtl="0" algn="l">
              <a:spcBef>
                <a:spcPts val="0"/>
              </a:spcBef>
              <a:spcAft>
                <a:spcPts val="0"/>
              </a:spcAft>
              <a:buSzPts val="1400"/>
              <a:buChar char="○"/>
            </a:pPr>
            <a:r>
              <a:rPr lang="zh-TW"/>
              <a:t>資料收集</a:t>
            </a:r>
            <a:endParaRPr/>
          </a:p>
          <a:p>
            <a:pPr indent="-317500" lvl="1" marL="914400" rtl="0" algn="l">
              <a:spcBef>
                <a:spcPts val="0"/>
              </a:spcBef>
              <a:spcAft>
                <a:spcPts val="0"/>
              </a:spcAft>
              <a:buSzPts val="1400"/>
              <a:buChar char="○"/>
            </a:pPr>
            <a:r>
              <a:rPr lang="zh-TW"/>
              <a:t>變數選擇</a:t>
            </a:r>
            <a:endParaRPr/>
          </a:p>
          <a:p>
            <a:pPr indent="-317500" lvl="1" marL="914400" rtl="0" algn="l">
              <a:spcBef>
                <a:spcPts val="0"/>
              </a:spcBef>
              <a:spcAft>
                <a:spcPts val="0"/>
              </a:spcAft>
              <a:buSzPts val="1400"/>
              <a:buChar char="○"/>
            </a:pPr>
            <a:r>
              <a:rPr lang="zh-TW"/>
              <a:t>模型參數選擇</a:t>
            </a:r>
            <a:endParaRPr/>
          </a:p>
          <a:p>
            <a:pPr indent="-317500" lvl="1" marL="914400" rtl="0" algn="l">
              <a:spcBef>
                <a:spcPts val="0"/>
              </a:spcBef>
              <a:spcAft>
                <a:spcPts val="0"/>
              </a:spcAft>
              <a:buSzPts val="1400"/>
              <a:buChar char="○"/>
            </a:pPr>
            <a:r>
              <a:rPr lang="zh-TW"/>
              <a:t>模型選擇</a:t>
            </a:r>
            <a:endParaRPr/>
          </a:p>
          <a:p>
            <a:pPr indent="-317500" lvl="1" marL="914400" rtl="0" algn="l">
              <a:lnSpc>
                <a:spcPct val="100000"/>
              </a:lnSpc>
              <a:spcBef>
                <a:spcPts val="0"/>
              </a:spcBef>
              <a:spcAft>
                <a:spcPts val="0"/>
              </a:spcAft>
              <a:buSzPts val="1400"/>
              <a:buChar char="○"/>
            </a:pPr>
            <a:r>
              <a:rPr lang="zh-TW"/>
              <a:t>分析</a:t>
            </a:r>
            <a:r>
              <a:rPr lang="zh-TW"/>
              <a:t>解釋</a:t>
            </a:r>
            <a:endParaRPr/>
          </a:p>
          <a:p>
            <a:pPr indent="0" lvl="0" marL="457200" rtl="0" algn="l">
              <a:lnSpc>
                <a:spcPct val="115000"/>
              </a:lnSpc>
              <a:spcBef>
                <a:spcPts val="1600"/>
              </a:spcBef>
              <a:spcAft>
                <a:spcPts val="0"/>
              </a:spcAft>
              <a:buNone/>
            </a:pPr>
            <a:r>
              <a:rPr lang="zh-TW"/>
              <a:t>結論</a:t>
            </a:r>
            <a:endParaRPr/>
          </a:p>
          <a:p>
            <a:pPr indent="0" lvl="0" marL="457200" rtl="0" algn="l">
              <a:lnSpc>
                <a:spcPct val="115000"/>
              </a:lnSpc>
              <a:spcBef>
                <a:spcPts val="0"/>
              </a:spcBef>
              <a:spcAft>
                <a:spcPts val="0"/>
              </a:spcAft>
              <a:buNone/>
            </a:pPr>
            <a:r>
              <a:rPr lang="zh-TW"/>
              <a:t>未來展望</a:t>
            </a:r>
            <a:endParaRPr/>
          </a:p>
          <a:p>
            <a:pPr indent="0" lvl="0" marL="457200" rtl="0" algn="l">
              <a:lnSpc>
                <a:spcPct val="115000"/>
              </a:lnSpc>
              <a:spcBef>
                <a:spcPts val="0"/>
              </a:spcBef>
              <a:spcAft>
                <a:spcPts val="0"/>
              </a:spcAft>
              <a:buNone/>
            </a:pPr>
            <a:r>
              <a:rPr lang="zh-TW"/>
              <a:t>參考文獻</a:t>
            </a:r>
            <a:endParaRPr/>
          </a:p>
        </p:txBody>
      </p:sp>
      <p:pic>
        <p:nvPicPr>
          <p:cNvPr descr="page17image8347328" id="64" name="Google Shape;64;p14"/>
          <p:cNvPicPr preferRelativeResize="0"/>
          <p:nvPr/>
        </p:nvPicPr>
        <p:blipFill rotWithShape="1">
          <a:blip r:embed="rId3">
            <a:alphaModFix/>
          </a:blip>
          <a:srcRect b="0" l="0" r="0" t="0"/>
          <a:stretch/>
        </p:blipFill>
        <p:spPr>
          <a:xfrm>
            <a:off x="562654" y="0"/>
            <a:ext cx="31750" cy="5143500"/>
          </a:xfrm>
          <a:prstGeom prst="rect">
            <a:avLst/>
          </a:prstGeom>
          <a:noFill/>
          <a:ln>
            <a:noFill/>
          </a:ln>
        </p:spPr>
      </p:pic>
      <p:pic>
        <p:nvPicPr>
          <p:cNvPr descr="page17image8347136" id="65" name="Google Shape;65;p14"/>
          <p:cNvPicPr preferRelativeResize="0"/>
          <p:nvPr/>
        </p:nvPicPr>
        <p:blipFill rotWithShape="1">
          <a:blip r:embed="rId4">
            <a:alphaModFix/>
          </a:blip>
          <a:srcRect b="0" l="0" r="0" t="0"/>
          <a:stretch/>
        </p:blipFill>
        <p:spPr>
          <a:xfrm>
            <a:off x="434066" y="2025074"/>
            <a:ext cx="257176" cy="257176"/>
          </a:xfrm>
          <a:prstGeom prst="rect">
            <a:avLst/>
          </a:prstGeom>
          <a:noFill/>
          <a:ln>
            <a:noFill/>
          </a:ln>
        </p:spPr>
      </p:pic>
      <p:pic>
        <p:nvPicPr>
          <p:cNvPr descr="page17image8347136" id="66" name="Google Shape;66;p14"/>
          <p:cNvPicPr preferRelativeResize="0"/>
          <p:nvPr/>
        </p:nvPicPr>
        <p:blipFill rotWithShape="1">
          <a:blip r:embed="rId4">
            <a:alphaModFix/>
          </a:blip>
          <a:srcRect b="0" l="0" r="0" t="0"/>
          <a:stretch/>
        </p:blipFill>
        <p:spPr>
          <a:xfrm>
            <a:off x="449916" y="4414115"/>
            <a:ext cx="257176" cy="257176"/>
          </a:xfrm>
          <a:prstGeom prst="rect">
            <a:avLst/>
          </a:prstGeom>
          <a:noFill/>
          <a:ln>
            <a:noFill/>
          </a:ln>
        </p:spPr>
      </p:pic>
      <p:pic>
        <p:nvPicPr>
          <p:cNvPr descr="page17image8347136" id="67" name="Google Shape;67;p14"/>
          <p:cNvPicPr preferRelativeResize="0"/>
          <p:nvPr/>
        </p:nvPicPr>
        <p:blipFill rotWithShape="1">
          <a:blip r:embed="rId4">
            <a:alphaModFix/>
          </a:blip>
          <a:srcRect b="0" l="0" r="0" t="0"/>
          <a:stretch/>
        </p:blipFill>
        <p:spPr>
          <a:xfrm>
            <a:off x="434066" y="747033"/>
            <a:ext cx="257176" cy="257176"/>
          </a:xfrm>
          <a:prstGeom prst="rect">
            <a:avLst/>
          </a:prstGeom>
          <a:noFill/>
          <a:ln>
            <a:noFill/>
          </a:ln>
        </p:spPr>
      </p:pic>
      <p:pic>
        <p:nvPicPr>
          <p:cNvPr descr="page17image8347136" id="68" name="Google Shape;68;p14"/>
          <p:cNvPicPr preferRelativeResize="0"/>
          <p:nvPr/>
        </p:nvPicPr>
        <p:blipFill rotWithShape="1">
          <a:blip r:embed="rId4">
            <a:alphaModFix/>
          </a:blip>
          <a:srcRect b="0" l="0" r="0" t="0"/>
          <a:stretch/>
        </p:blipFill>
        <p:spPr>
          <a:xfrm>
            <a:off x="449929" y="4105537"/>
            <a:ext cx="257176" cy="257176"/>
          </a:xfrm>
          <a:prstGeom prst="rect">
            <a:avLst/>
          </a:prstGeom>
          <a:noFill/>
          <a:ln>
            <a:noFill/>
          </a:ln>
        </p:spPr>
      </p:pic>
      <p:pic>
        <p:nvPicPr>
          <p:cNvPr descr="page17image8347136" id="69" name="Google Shape;69;p14"/>
          <p:cNvPicPr preferRelativeResize="0"/>
          <p:nvPr/>
        </p:nvPicPr>
        <p:blipFill rotWithShape="1">
          <a:blip r:embed="rId4">
            <a:alphaModFix/>
          </a:blip>
          <a:srcRect b="0" l="0" r="0" t="0"/>
          <a:stretch/>
        </p:blipFill>
        <p:spPr>
          <a:xfrm>
            <a:off x="434066" y="2389012"/>
            <a:ext cx="257176" cy="257176"/>
          </a:xfrm>
          <a:prstGeom prst="rect">
            <a:avLst/>
          </a:prstGeom>
          <a:noFill/>
          <a:ln>
            <a:noFill/>
          </a:ln>
        </p:spPr>
      </p:pic>
      <p:sp>
        <p:nvSpPr>
          <p:cNvPr id="70" name="Google Shape;70;p14"/>
          <p:cNvSpPr txBox="1"/>
          <p:nvPr>
            <p:ph idx="4294967295" type="title"/>
          </p:nvPr>
        </p:nvSpPr>
        <p:spPr>
          <a:xfrm>
            <a:off x="763625" y="120525"/>
            <a:ext cx="329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大綱</a:t>
            </a:r>
            <a:endParaRPr/>
          </a:p>
        </p:txBody>
      </p:sp>
      <p:pic>
        <p:nvPicPr>
          <p:cNvPr descr="page17image8347136" id="71" name="Google Shape;71;p14"/>
          <p:cNvPicPr preferRelativeResize="0"/>
          <p:nvPr/>
        </p:nvPicPr>
        <p:blipFill rotWithShape="1">
          <a:blip r:embed="rId4">
            <a:alphaModFix/>
          </a:blip>
          <a:srcRect b="0" l="0" r="0" t="0"/>
          <a:stretch/>
        </p:blipFill>
        <p:spPr>
          <a:xfrm>
            <a:off x="449928" y="4722690"/>
            <a:ext cx="257176" cy="2571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idx="4294967295" type="title"/>
          </p:nvPr>
        </p:nvSpPr>
        <p:spPr>
          <a:xfrm>
            <a:off x="311700" y="591825"/>
            <a:ext cx="31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研究方法</a:t>
            </a:r>
            <a:endParaRPr/>
          </a:p>
        </p:txBody>
      </p:sp>
      <p:pic>
        <p:nvPicPr>
          <p:cNvPr descr="page11image27231552" id="200" name="Google Shape;200;p32"/>
          <p:cNvPicPr preferRelativeResize="0"/>
          <p:nvPr/>
        </p:nvPicPr>
        <p:blipFill rotWithShape="1">
          <a:blip r:embed="rId3">
            <a:alphaModFix/>
          </a:blip>
          <a:srcRect b="0" l="20948" r="37510" t="0"/>
          <a:stretch/>
        </p:blipFill>
        <p:spPr>
          <a:xfrm>
            <a:off x="441187" y="1727100"/>
            <a:ext cx="2522988" cy="3416400"/>
          </a:xfrm>
          <a:prstGeom prst="rect">
            <a:avLst/>
          </a:prstGeom>
          <a:noFill/>
          <a:ln>
            <a:noFill/>
          </a:ln>
        </p:spPr>
      </p:pic>
      <p:pic>
        <p:nvPicPr>
          <p:cNvPr descr="page1image8281024" id="201" name="Google Shape;201;p32"/>
          <p:cNvPicPr preferRelativeResize="0"/>
          <p:nvPr/>
        </p:nvPicPr>
        <p:blipFill rotWithShape="1">
          <a:blip r:embed="rId4">
            <a:alphaModFix/>
          </a:blip>
          <a:srcRect b="0" l="0" r="0" t="0"/>
          <a:stretch/>
        </p:blipFill>
        <p:spPr>
          <a:xfrm>
            <a:off x="0" y="0"/>
            <a:ext cx="9144000" cy="408900"/>
          </a:xfrm>
          <a:prstGeom prst="rect">
            <a:avLst/>
          </a:prstGeom>
          <a:noFill/>
          <a:ln>
            <a:noFill/>
          </a:ln>
        </p:spPr>
      </p:pic>
      <p:sp>
        <p:nvSpPr>
          <p:cNvPr id="202" name="Google Shape;202;p32"/>
          <p:cNvSpPr txBox="1"/>
          <p:nvPr>
            <p:ph idx="4294967295" type="body"/>
          </p:nvPr>
        </p:nvSpPr>
        <p:spPr>
          <a:xfrm>
            <a:off x="3197550" y="1399950"/>
            <a:ext cx="5326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Logistic Regression</a:t>
            </a:r>
            <a:endParaRPr/>
          </a:p>
          <a:p>
            <a:pPr indent="-317500" lvl="1" marL="914400" rtl="0" algn="l">
              <a:spcBef>
                <a:spcPts val="1000"/>
              </a:spcBef>
              <a:spcAft>
                <a:spcPts val="0"/>
              </a:spcAft>
              <a:buSzPts val="1400"/>
              <a:buChar char="○"/>
            </a:pPr>
            <a:r>
              <a:rPr lang="zh-TW"/>
              <a:t>類似線性迴歸</a:t>
            </a:r>
            <a:endParaRPr/>
          </a:p>
          <a:p>
            <a:pPr indent="-317500" lvl="1" marL="914400" rtl="0" algn="l">
              <a:spcBef>
                <a:spcPts val="1000"/>
              </a:spcBef>
              <a:spcAft>
                <a:spcPts val="0"/>
              </a:spcAft>
              <a:buSzPts val="1400"/>
              <a:buChar char="○"/>
            </a:pPr>
            <a:r>
              <a:rPr lang="zh-TW"/>
              <a:t>Y是類別變數</a:t>
            </a:r>
            <a:endParaRPr/>
          </a:p>
          <a:p>
            <a:pPr indent="-317500" lvl="1" marL="914400" rtl="0" algn="l">
              <a:spcBef>
                <a:spcPts val="1000"/>
              </a:spcBef>
              <a:spcAft>
                <a:spcPts val="0"/>
              </a:spcAft>
              <a:buSzPts val="1400"/>
              <a:buChar char="○"/>
            </a:pPr>
            <a:r>
              <a:rPr lang="zh-TW"/>
              <a:t>勝算（Odds）：事件成功機率與事件失敗機率的比值</a:t>
            </a:r>
            <a:endParaRPr/>
          </a:p>
          <a:p>
            <a:pPr indent="-317500" lvl="1" marL="914400" rtl="0" algn="l">
              <a:spcBef>
                <a:spcPts val="1000"/>
              </a:spcBef>
              <a:spcAft>
                <a:spcPts val="1000"/>
              </a:spcAft>
              <a:buSzPts val="1400"/>
              <a:buChar char="○"/>
            </a:pPr>
            <a:r>
              <a:rPr lang="zh-TW"/>
              <a:t>觀察X變數對勝算的影響</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descr="page20image7915776" id="207" name="Google Shape;207;p33"/>
          <p:cNvPicPr preferRelativeResize="0"/>
          <p:nvPr/>
        </p:nvPicPr>
        <p:blipFill rotWithShape="1">
          <a:blip r:embed="rId3">
            <a:alphaModFix/>
          </a:blip>
          <a:srcRect b="0" l="0" r="0" t="0"/>
          <a:stretch/>
        </p:blipFill>
        <p:spPr>
          <a:xfrm>
            <a:off x="0" y="4276725"/>
            <a:ext cx="9144000" cy="866775"/>
          </a:xfrm>
          <a:prstGeom prst="rect">
            <a:avLst/>
          </a:prstGeom>
          <a:noFill/>
          <a:ln>
            <a:noFill/>
          </a:ln>
        </p:spPr>
      </p:pic>
      <p:grpSp>
        <p:nvGrpSpPr>
          <p:cNvPr id="208" name="Google Shape;208;p33"/>
          <p:cNvGrpSpPr/>
          <p:nvPr/>
        </p:nvGrpSpPr>
        <p:grpSpPr>
          <a:xfrm>
            <a:off x="5186601" y="0"/>
            <a:ext cx="3957417" cy="5143500"/>
            <a:chOff x="1345050" y="0"/>
            <a:chExt cx="4394201" cy="5143500"/>
          </a:xfrm>
        </p:grpSpPr>
        <p:pic>
          <p:nvPicPr>
            <p:cNvPr descr="page20image10441184" id="209" name="Google Shape;209;p33"/>
            <p:cNvPicPr preferRelativeResize="0"/>
            <p:nvPr/>
          </p:nvPicPr>
          <p:blipFill rotWithShape="1">
            <a:blip r:embed="rId4">
              <a:alphaModFix/>
            </a:blip>
            <a:srcRect b="0" l="0" r="0" t="0"/>
            <a:stretch/>
          </p:blipFill>
          <p:spPr>
            <a:xfrm>
              <a:off x="3542150" y="0"/>
              <a:ext cx="2197100" cy="2571750"/>
            </a:xfrm>
            <a:prstGeom prst="rect">
              <a:avLst/>
            </a:prstGeom>
            <a:noFill/>
            <a:ln>
              <a:noFill/>
            </a:ln>
          </p:spPr>
        </p:pic>
        <p:pic>
          <p:nvPicPr>
            <p:cNvPr descr="page20image10439728" id="210" name="Google Shape;210;p33"/>
            <p:cNvPicPr preferRelativeResize="0"/>
            <p:nvPr/>
          </p:nvPicPr>
          <p:blipFill rotWithShape="1">
            <a:blip r:embed="rId5">
              <a:alphaModFix/>
            </a:blip>
            <a:srcRect b="0" l="0" r="0" t="0"/>
            <a:stretch/>
          </p:blipFill>
          <p:spPr>
            <a:xfrm>
              <a:off x="1345050" y="0"/>
              <a:ext cx="2197100" cy="5143500"/>
            </a:xfrm>
            <a:prstGeom prst="rect">
              <a:avLst/>
            </a:prstGeom>
            <a:noFill/>
            <a:ln>
              <a:noFill/>
            </a:ln>
          </p:spPr>
        </p:pic>
        <p:pic>
          <p:nvPicPr>
            <p:cNvPr descr="page20image10442224" id="211" name="Google Shape;211;p33"/>
            <p:cNvPicPr preferRelativeResize="0"/>
            <p:nvPr/>
          </p:nvPicPr>
          <p:blipFill rotWithShape="1">
            <a:blip r:embed="rId6">
              <a:alphaModFix/>
            </a:blip>
            <a:srcRect b="0" l="0" r="0" t="0"/>
            <a:stretch/>
          </p:blipFill>
          <p:spPr>
            <a:xfrm>
              <a:off x="3542150" y="2571750"/>
              <a:ext cx="2197101" cy="2571750"/>
            </a:xfrm>
            <a:prstGeom prst="rect">
              <a:avLst/>
            </a:prstGeom>
            <a:noFill/>
            <a:ln>
              <a:noFill/>
            </a:ln>
          </p:spPr>
        </p:pic>
      </p:grpSp>
      <p:sp>
        <p:nvSpPr>
          <p:cNvPr id="212" name="Google Shape;212;p33"/>
          <p:cNvSpPr txBox="1"/>
          <p:nvPr>
            <p:ph idx="4294967295" type="title"/>
          </p:nvPr>
        </p:nvSpPr>
        <p:spPr>
          <a:xfrm>
            <a:off x="646775" y="1715100"/>
            <a:ext cx="35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資料收集與結果分析</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descr="page13image10362384" id="217" name="Google Shape;217;p34"/>
          <p:cNvPicPr preferRelativeResize="0"/>
          <p:nvPr/>
        </p:nvPicPr>
        <p:blipFill rotWithShape="1">
          <a:blip r:embed="rId3">
            <a:alphaModFix/>
          </a:blip>
          <a:srcRect b="0" l="0" r="0" t="0"/>
          <a:stretch/>
        </p:blipFill>
        <p:spPr>
          <a:xfrm>
            <a:off x="0" y="0"/>
            <a:ext cx="3473450" cy="5143500"/>
          </a:xfrm>
          <a:prstGeom prst="rect">
            <a:avLst/>
          </a:prstGeom>
          <a:noFill/>
          <a:ln>
            <a:noFill/>
          </a:ln>
        </p:spPr>
      </p:pic>
      <p:graphicFrame>
        <p:nvGraphicFramePr>
          <p:cNvPr id="218" name="Google Shape;218;p34"/>
          <p:cNvGraphicFramePr/>
          <p:nvPr/>
        </p:nvGraphicFramePr>
        <p:xfrm>
          <a:off x="3852750" y="1877525"/>
          <a:ext cx="3000000" cy="3000000"/>
        </p:xfrm>
        <a:graphic>
          <a:graphicData uri="http://schemas.openxmlformats.org/drawingml/2006/table">
            <a:tbl>
              <a:tblPr>
                <a:noFill/>
                <a:tableStyleId>{9C450BF5-2003-4ED0-BBDC-F8BD6011287B}</a:tableStyleId>
              </a:tblPr>
              <a:tblGrid>
                <a:gridCol w="2169375"/>
                <a:gridCol w="2169375"/>
              </a:tblGrid>
              <a:tr h="381000">
                <a:tc>
                  <a:txBody>
                    <a:bodyPr/>
                    <a:lstStyle/>
                    <a:p>
                      <a:pPr indent="0" lvl="0" marL="0" rtl="0" algn="ctr">
                        <a:spcBef>
                          <a:spcPts val="0"/>
                        </a:spcBef>
                        <a:spcAft>
                          <a:spcPts val="0"/>
                        </a:spcAft>
                        <a:buNone/>
                      </a:pPr>
                      <a:r>
                        <a:rPr lang="zh-TW"/>
                        <a:t>飲料品牌</a:t>
                      </a:r>
                      <a:endParaRPr/>
                    </a:p>
                  </a:txBody>
                  <a:tcPr marT="91425" marB="91425" marR="91425" marL="91425">
                    <a:solidFill>
                      <a:srgbClr val="F8DFBD"/>
                    </a:solidFill>
                  </a:tcPr>
                </a:tc>
                <a:tc>
                  <a:txBody>
                    <a:bodyPr/>
                    <a:lstStyle/>
                    <a:p>
                      <a:pPr indent="0" lvl="0" marL="0" rtl="0" algn="ctr">
                        <a:spcBef>
                          <a:spcPts val="0"/>
                        </a:spcBef>
                        <a:spcAft>
                          <a:spcPts val="0"/>
                        </a:spcAft>
                        <a:buNone/>
                      </a:pPr>
                      <a:r>
                        <a:rPr lang="zh-TW"/>
                        <a:t>數量</a:t>
                      </a:r>
                      <a:endParaRPr/>
                    </a:p>
                  </a:txBody>
                  <a:tcPr marT="91425" marB="91425" marR="91425" marL="91425">
                    <a:solidFill>
                      <a:srgbClr val="F8DFBD"/>
                    </a:solidFill>
                  </a:tcPr>
                </a:tc>
              </a:tr>
              <a:tr h="381000">
                <a:tc>
                  <a:txBody>
                    <a:bodyPr/>
                    <a:lstStyle/>
                    <a:p>
                      <a:pPr indent="0" lvl="0" marL="0" rtl="0" algn="ctr">
                        <a:spcBef>
                          <a:spcPts val="0"/>
                        </a:spcBef>
                        <a:spcAft>
                          <a:spcPts val="0"/>
                        </a:spcAft>
                        <a:buNone/>
                      </a:pPr>
                      <a:r>
                        <a:rPr lang="zh-TW"/>
                        <a:t>迷客夏</a:t>
                      </a:r>
                      <a:endParaRPr/>
                    </a:p>
                  </a:txBody>
                  <a:tcPr marT="91425" marB="91425" marR="91425" marL="91425"/>
                </a:tc>
                <a:tc>
                  <a:txBody>
                    <a:bodyPr/>
                    <a:lstStyle/>
                    <a:p>
                      <a:pPr indent="0" lvl="0" marL="0" rtl="0" algn="ctr">
                        <a:spcBef>
                          <a:spcPts val="0"/>
                        </a:spcBef>
                        <a:spcAft>
                          <a:spcPts val="0"/>
                        </a:spcAft>
                        <a:buNone/>
                      </a:pPr>
                      <a:r>
                        <a:rPr lang="zh-TW"/>
                        <a:t>32</a:t>
                      </a:r>
                      <a:endParaRPr/>
                    </a:p>
                  </a:txBody>
                  <a:tcPr marT="91425" marB="91425" marR="91425" marL="91425"/>
                </a:tc>
              </a:tr>
              <a:tr h="381000">
                <a:tc>
                  <a:txBody>
                    <a:bodyPr/>
                    <a:lstStyle/>
                    <a:p>
                      <a:pPr indent="0" lvl="0" marL="0" rtl="0" algn="ctr">
                        <a:spcBef>
                          <a:spcPts val="0"/>
                        </a:spcBef>
                        <a:spcAft>
                          <a:spcPts val="0"/>
                        </a:spcAft>
                        <a:buNone/>
                      </a:pPr>
                      <a:r>
                        <a:rPr lang="zh-TW"/>
                        <a:t>五十嵐</a:t>
                      </a:r>
                      <a:endParaRPr/>
                    </a:p>
                  </a:txBody>
                  <a:tcPr marT="91425" marB="91425" marR="91425" marL="91425"/>
                </a:tc>
                <a:tc>
                  <a:txBody>
                    <a:bodyPr/>
                    <a:lstStyle/>
                    <a:p>
                      <a:pPr indent="0" lvl="0" marL="0" rtl="0" algn="ctr">
                        <a:spcBef>
                          <a:spcPts val="0"/>
                        </a:spcBef>
                        <a:spcAft>
                          <a:spcPts val="0"/>
                        </a:spcAft>
                        <a:buNone/>
                      </a:pPr>
                      <a:r>
                        <a:rPr lang="zh-TW"/>
                        <a:t>75</a:t>
                      </a:r>
                      <a:endParaRPr/>
                    </a:p>
                  </a:txBody>
                  <a:tcPr marT="91425" marB="91425" marR="91425" marL="91425"/>
                </a:tc>
              </a:tr>
              <a:tr h="381000">
                <a:tc>
                  <a:txBody>
                    <a:bodyPr/>
                    <a:lstStyle/>
                    <a:p>
                      <a:pPr indent="0" lvl="0" marL="0" rtl="0" algn="ctr">
                        <a:spcBef>
                          <a:spcPts val="0"/>
                        </a:spcBef>
                        <a:spcAft>
                          <a:spcPts val="0"/>
                        </a:spcAft>
                        <a:buNone/>
                      </a:pPr>
                      <a:r>
                        <a:rPr lang="zh-TW"/>
                        <a:t>清心福全</a:t>
                      </a:r>
                      <a:endParaRPr/>
                    </a:p>
                  </a:txBody>
                  <a:tcPr marT="91425" marB="91425" marR="91425" marL="91425"/>
                </a:tc>
                <a:tc>
                  <a:txBody>
                    <a:bodyPr/>
                    <a:lstStyle/>
                    <a:p>
                      <a:pPr indent="0" lvl="0" marL="0" rtl="0" algn="ctr">
                        <a:spcBef>
                          <a:spcPts val="0"/>
                        </a:spcBef>
                        <a:spcAft>
                          <a:spcPts val="0"/>
                        </a:spcAft>
                        <a:buNone/>
                      </a:pPr>
                      <a:r>
                        <a:rPr lang="zh-TW"/>
                        <a:t>80</a:t>
                      </a:r>
                      <a:endParaRPr/>
                    </a:p>
                  </a:txBody>
                  <a:tcPr marT="91425" marB="91425" marR="91425" marL="91425"/>
                </a:tc>
              </a:tr>
              <a:tr h="381000">
                <a:tc>
                  <a:txBody>
                    <a:bodyPr/>
                    <a:lstStyle/>
                    <a:p>
                      <a:pPr indent="0" lvl="0" marL="0" rtl="0" algn="ctr">
                        <a:spcBef>
                          <a:spcPts val="0"/>
                        </a:spcBef>
                        <a:spcAft>
                          <a:spcPts val="0"/>
                        </a:spcAft>
                        <a:buNone/>
                      </a:pPr>
                      <a:r>
                        <a:rPr lang="zh-TW"/>
                        <a:t>麻古茶坊</a:t>
                      </a:r>
                      <a:endParaRPr/>
                    </a:p>
                  </a:txBody>
                  <a:tcPr marT="91425" marB="91425" marR="91425" marL="91425"/>
                </a:tc>
                <a:tc>
                  <a:txBody>
                    <a:bodyPr/>
                    <a:lstStyle/>
                    <a:p>
                      <a:pPr indent="0" lvl="0" marL="0" rtl="0" algn="ctr">
                        <a:spcBef>
                          <a:spcPts val="0"/>
                        </a:spcBef>
                        <a:spcAft>
                          <a:spcPts val="0"/>
                        </a:spcAft>
                        <a:buNone/>
                      </a:pPr>
                      <a:r>
                        <a:rPr lang="zh-TW"/>
                        <a:t>19</a:t>
                      </a:r>
                      <a:endParaRPr/>
                    </a:p>
                  </a:txBody>
                  <a:tcPr marT="91425" marB="91425" marR="91425" marL="91425"/>
                </a:tc>
              </a:tr>
              <a:tr h="381000">
                <a:tc>
                  <a:txBody>
                    <a:bodyPr/>
                    <a:lstStyle/>
                    <a:p>
                      <a:pPr indent="0" lvl="0" marL="0" rtl="0" algn="ctr">
                        <a:spcBef>
                          <a:spcPts val="0"/>
                        </a:spcBef>
                        <a:spcAft>
                          <a:spcPts val="0"/>
                        </a:spcAft>
                        <a:buNone/>
                      </a:pPr>
                      <a:r>
                        <a:rPr lang="zh-TW"/>
                        <a:t>春水堂</a:t>
                      </a:r>
                      <a:endParaRPr/>
                    </a:p>
                  </a:txBody>
                  <a:tcPr marT="91425" marB="91425" marR="91425" marL="91425">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12</a:t>
                      </a:r>
                      <a:endParaRPr/>
                    </a:p>
                  </a:txBody>
                  <a:tcPr marT="91425" marB="91425" marR="91425" marL="91425">
                    <a:lnB cap="flat" cmpd="sng" w="2857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zh-TW"/>
                        <a:t>總計</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zh-TW"/>
                        <a:t>218</a:t>
                      </a:r>
                      <a:endParaRPr/>
                    </a:p>
                  </a:txBody>
                  <a:tcPr marT="91425" marB="91425" marR="91425" marL="91425">
                    <a:lnT cap="flat" cmpd="sng" w="28575">
                      <a:solidFill>
                        <a:srgbClr val="9E9E9E"/>
                      </a:solidFill>
                      <a:prstDash val="solid"/>
                      <a:round/>
                      <a:headEnd len="sm" w="sm" type="none"/>
                      <a:tailEnd len="sm" w="sm" type="none"/>
                    </a:lnT>
                  </a:tcPr>
                </a:tc>
              </a:tr>
            </a:tbl>
          </a:graphicData>
        </a:graphic>
      </p:graphicFrame>
      <p:sp>
        <p:nvSpPr>
          <p:cNvPr id="219" name="Google Shape;219;p34"/>
          <p:cNvSpPr txBox="1"/>
          <p:nvPr>
            <p:ph idx="4294967295" type="title"/>
          </p:nvPr>
        </p:nvSpPr>
        <p:spPr>
          <a:xfrm>
            <a:off x="3767325" y="377675"/>
            <a:ext cx="287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手搖飲料店</a:t>
            </a:r>
            <a:endParaRPr/>
          </a:p>
        </p:txBody>
      </p:sp>
      <p:sp>
        <p:nvSpPr>
          <p:cNvPr id="220" name="Google Shape;220;p34"/>
          <p:cNvSpPr txBox="1"/>
          <p:nvPr>
            <p:ph idx="4294967295" type="body"/>
          </p:nvPr>
        </p:nvSpPr>
        <p:spPr>
          <a:xfrm>
            <a:off x="3776550" y="1062725"/>
            <a:ext cx="3473400" cy="5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網路溫度計－手搖飲料店排行榜</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4" name="Shape 224"/>
        <p:cNvGrpSpPr/>
        <p:nvPr/>
      </p:nvGrpSpPr>
      <p:grpSpPr>
        <a:xfrm>
          <a:off x="0" y="0"/>
          <a:ext cx="0" cy="0"/>
          <a:chOff x="0" y="0"/>
          <a:chExt cx="0" cy="0"/>
        </a:xfrm>
      </p:grpSpPr>
      <p:pic>
        <p:nvPicPr>
          <p:cNvPr descr="page20image7915776" id="225" name="Google Shape;225;p35"/>
          <p:cNvPicPr preferRelativeResize="0"/>
          <p:nvPr/>
        </p:nvPicPr>
        <p:blipFill rotWithShape="1">
          <a:blip r:embed="rId3">
            <a:alphaModFix/>
          </a:blip>
          <a:srcRect b="0" l="0" r="0" t="0"/>
          <a:stretch/>
        </p:blipFill>
        <p:spPr>
          <a:xfrm>
            <a:off x="0" y="4488873"/>
            <a:ext cx="9144000" cy="654627"/>
          </a:xfrm>
          <a:prstGeom prst="rect">
            <a:avLst/>
          </a:prstGeom>
          <a:noFill/>
          <a:ln>
            <a:noFill/>
          </a:ln>
        </p:spPr>
      </p:pic>
      <p:pic>
        <p:nvPicPr>
          <p:cNvPr id="226" name="Google Shape;226;p35"/>
          <p:cNvPicPr preferRelativeResize="0"/>
          <p:nvPr/>
        </p:nvPicPr>
        <p:blipFill>
          <a:blip r:embed="rId4">
            <a:alphaModFix/>
          </a:blip>
          <a:stretch>
            <a:fillRect/>
          </a:stretch>
        </p:blipFill>
        <p:spPr>
          <a:xfrm>
            <a:off x="2202574" y="250400"/>
            <a:ext cx="4449774" cy="4313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資料收集</a:t>
            </a:r>
            <a:endParaRPr/>
          </a:p>
        </p:txBody>
      </p:sp>
      <p:pic>
        <p:nvPicPr>
          <p:cNvPr id="232" name="Google Shape;232;p36"/>
          <p:cNvPicPr preferRelativeResize="0"/>
          <p:nvPr/>
        </p:nvPicPr>
        <p:blipFill>
          <a:blip r:embed="rId3">
            <a:alphaModFix/>
          </a:blip>
          <a:stretch>
            <a:fillRect/>
          </a:stretch>
        </p:blipFill>
        <p:spPr>
          <a:xfrm>
            <a:off x="3688100" y="1206378"/>
            <a:ext cx="5220400" cy="3547797"/>
          </a:xfrm>
          <a:prstGeom prst="rect">
            <a:avLst/>
          </a:prstGeom>
          <a:noFill/>
          <a:ln>
            <a:noFill/>
          </a:ln>
        </p:spPr>
      </p:pic>
      <p:sp>
        <p:nvSpPr>
          <p:cNvPr id="233" name="Google Shape;233;p36"/>
          <p:cNvSpPr txBox="1"/>
          <p:nvPr>
            <p:ph idx="1" type="body"/>
          </p:nvPr>
        </p:nvSpPr>
        <p:spPr>
          <a:xfrm>
            <a:off x="311700" y="1152475"/>
            <a:ext cx="3376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選址成功資料選取</a:t>
            </a:r>
            <a:endParaRPr/>
          </a:p>
          <a:p>
            <a:pPr indent="-317500" lvl="1" marL="914400" rtl="0" algn="l">
              <a:spcBef>
                <a:spcPts val="0"/>
              </a:spcBef>
              <a:spcAft>
                <a:spcPts val="0"/>
              </a:spcAft>
              <a:buSzPts val="1400"/>
              <a:buChar char="○"/>
            </a:pPr>
            <a:r>
              <a:rPr lang="zh-TW"/>
              <a:t>連鎖飲料店300公尺環域</a:t>
            </a:r>
            <a:br>
              <a:rPr lang="zh-TW"/>
            </a:br>
            <a:endParaRPr/>
          </a:p>
          <a:p>
            <a:pPr indent="-342900" lvl="0" marL="457200" rtl="0" algn="l">
              <a:spcBef>
                <a:spcPts val="0"/>
              </a:spcBef>
              <a:spcAft>
                <a:spcPts val="0"/>
              </a:spcAft>
              <a:buSzPts val="1800"/>
              <a:buChar char="●"/>
            </a:pPr>
            <a:r>
              <a:rPr lang="zh-TW"/>
              <a:t>選址失敗資料選取</a:t>
            </a:r>
            <a:endParaRPr/>
          </a:p>
          <a:p>
            <a:pPr indent="-317500" lvl="1" marL="914400" rtl="0" algn="l">
              <a:spcBef>
                <a:spcPts val="0"/>
              </a:spcBef>
              <a:spcAft>
                <a:spcPts val="0"/>
              </a:spcAft>
              <a:buSzPts val="1400"/>
              <a:buChar char="○"/>
            </a:pPr>
            <a:r>
              <a:rPr lang="zh-TW"/>
              <a:t>連鎖飲料店300公尺環域外</a:t>
            </a:r>
            <a:endParaRPr/>
          </a:p>
          <a:p>
            <a:pPr indent="-317500" lvl="1" marL="914400" rtl="0" algn="l">
              <a:spcBef>
                <a:spcPts val="0"/>
              </a:spcBef>
              <a:spcAft>
                <a:spcPts val="0"/>
              </a:spcAft>
              <a:buSzPts val="1400"/>
              <a:buChar char="○"/>
            </a:pPr>
            <a:r>
              <a:rPr lang="zh-TW"/>
              <a:t>扣除山地河川</a:t>
            </a:r>
            <a:br>
              <a:rPr lang="zh-TW"/>
            </a:br>
            <a:endParaRPr/>
          </a:p>
          <a:p>
            <a:pPr indent="-342900" lvl="0" marL="457200" rtl="0" algn="l">
              <a:spcBef>
                <a:spcPts val="0"/>
              </a:spcBef>
              <a:spcAft>
                <a:spcPts val="0"/>
              </a:spcAft>
              <a:buSzPts val="1800"/>
              <a:buChar char="●"/>
            </a:pPr>
            <a:r>
              <a:rPr lang="zh-TW"/>
              <a:t>共206筆</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資料收集</a:t>
            </a:r>
            <a:endParaRPr/>
          </a:p>
        </p:txBody>
      </p:sp>
      <p:pic>
        <p:nvPicPr>
          <p:cNvPr id="239" name="Google Shape;239;p37"/>
          <p:cNvPicPr preferRelativeResize="0"/>
          <p:nvPr/>
        </p:nvPicPr>
        <p:blipFill>
          <a:blip r:embed="rId3">
            <a:alphaModFix/>
          </a:blip>
          <a:stretch>
            <a:fillRect/>
          </a:stretch>
        </p:blipFill>
        <p:spPr>
          <a:xfrm>
            <a:off x="3688100" y="1206378"/>
            <a:ext cx="5220400" cy="3547797"/>
          </a:xfrm>
          <a:prstGeom prst="rect">
            <a:avLst/>
          </a:prstGeom>
          <a:noFill/>
          <a:ln>
            <a:noFill/>
          </a:ln>
        </p:spPr>
      </p:pic>
      <p:pic>
        <p:nvPicPr>
          <p:cNvPr id="240" name="Google Shape;240;p37"/>
          <p:cNvPicPr preferRelativeResize="0"/>
          <p:nvPr/>
        </p:nvPicPr>
        <p:blipFill>
          <a:blip r:embed="rId4">
            <a:alphaModFix/>
          </a:blip>
          <a:stretch>
            <a:fillRect/>
          </a:stretch>
        </p:blipFill>
        <p:spPr>
          <a:xfrm>
            <a:off x="3688100" y="1208341"/>
            <a:ext cx="5220400" cy="3543862"/>
          </a:xfrm>
          <a:prstGeom prst="rect">
            <a:avLst/>
          </a:prstGeom>
          <a:noFill/>
          <a:ln>
            <a:noFill/>
          </a:ln>
        </p:spPr>
      </p:pic>
      <p:sp>
        <p:nvSpPr>
          <p:cNvPr id="241" name="Google Shape;241;p37"/>
          <p:cNvSpPr txBox="1"/>
          <p:nvPr>
            <p:ph idx="1" type="body"/>
          </p:nvPr>
        </p:nvSpPr>
        <p:spPr>
          <a:xfrm>
            <a:off x="311700" y="1152475"/>
            <a:ext cx="3376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選址成功資料選取</a:t>
            </a:r>
            <a:endParaRPr/>
          </a:p>
          <a:p>
            <a:pPr indent="-317500" lvl="1" marL="914400" rtl="0" algn="l">
              <a:spcBef>
                <a:spcPts val="0"/>
              </a:spcBef>
              <a:spcAft>
                <a:spcPts val="0"/>
              </a:spcAft>
              <a:buSzPts val="1400"/>
              <a:buChar char="○"/>
            </a:pPr>
            <a:r>
              <a:rPr lang="zh-TW"/>
              <a:t>連鎖飲料店300公尺環域</a:t>
            </a:r>
            <a:br>
              <a:rPr lang="zh-TW"/>
            </a:br>
            <a:endParaRPr/>
          </a:p>
          <a:p>
            <a:pPr indent="-342900" lvl="0" marL="457200" rtl="0" algn="l">
              <a:spcBef>
                <a:spcPts val="0"/>
              </a:spcBef>
              <a:spcAft>
                <a:spcPts val="0"/>
              </a:spcAft>
              <a:buSzPts val="1800"/>
              <a:buChar char="●"/>
            </a:pPr>
            <a:r>
              <a:rPr lang="zh-TW"/>
              <a:t>選址失敗資料選取</a:t>
            </a:r>
            <a:endParaRPr/>
          </a:p>
          <a:p>
            <a:pPr indent="-317500" lvl="1" marL="914400" rtl="0" algn="l">
              <a:spcBef>
                <a:spcPts val="0"/>
              </a:spcBef>
              <a:spcAft>
                <a:spcPts val="0"/>
              </a:spcAft>
              <a:buSzPts val="1400"/>
              <a:buChar char="○"/>
            </a:pPr>
            <a:r>
              <a:rPr lang="zh-TW"/>
              <a:t>連鎖飲料店300公尺環域外</a:t>
            </a:r>
            <a:endParaRPr/>
          </a:p>
          <a:p>
            <a:pPr indent="-317500" lvl="1" marL="914400" rtl="0" algn="l">
              <a:spcBef>
                <a:spcPts val="0"/>
              </a:spcBef>
              <a:spcAft>
                <a:spcPts val="0"/>
              </a:spcAft>
              <a:buSzPts val="1400"/>
              <a:buChar char="○"/>
            </a:pPr>
            <a:r>
              <a:rPr lang="zh-TW"/>
              <a:t>扣除山地河川</a:t>
            </a:r>
            <a:br>
              <a:rPr lang="zh-TW"/>
            </a:br>
            <a:endParaRPr/>
          </a:p>
          <a:p>
            <a:pPr indent="-342900" lvl="0" marL="457200" rtl="0" algn="l">
              <a:spcBef>
                <a:spcPts val="0"/>
              </a:spcBef>
              <a:spcAft>
                <a:spcPts val="0"/>
              </a:spcAft>
              <a:buSzPts val="1800"/>
              <a:buChar char="●"/>
            </a:pPr>
            <a:r>
              <a:rPr lang="zh-TW"/>
              <a:t>共206筆</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資料收集</a:t>
            </a:r>
            <a:endParaRPr/>
          </a:p>
        </p:txBody>
      </p:sp>
      <p:pic>
        <p:nvPicPr>
          <p:cNvPr id="247" name="Google Shape;247;p38"/>
          <p:cNvPicPr preferRelativeResize="0"/>
          <p:nvPr/>
        </p:nvPicPr>
        <p:blipFill>
          <a:blip r:embed="rId3">
            <a:alphaModFix/>
          </a:blip>
          <a:stretch>
            <a:fillRect/>
          </a:stretch>
        </p:blipFill>
        <p:spPr>
          <a:xfrm>
            <a:off x="3688100" y="1206378"/>
            <a:ext cx="5220400" cy="3547797"/>
          </a:xfrm>
          <a:prstGeom prst="rect">
            <a:avLst/>
          </a:prstGeom>
          <a:noFill/>
          <a:ln>
            <a:noFill/>
          </a:ln>
        </p:spPr>
      </p:pic>
      <p:pic>
        <p:nvPicPr>
          <p:cNvPr id="248" name="Google Shape;248;p38"/>
          <p:cNvPicPr preferRelativeResize="0"/>
          <p:nvPr/>
        </p:nvPicPr>
        <p:blipFill>
          <a:blip r:embed="rId4">
            <a:alphaModFix/>
          </a:blip>
          <a:stretch>
            <a:fillRect/>
          </a:stretch>
        </p:blipFill>
        <p:spPr>
          <a:xfrm>
            <a:off x="3688100" y="1208341"/>
            <a:ext cx="5220400" cy="3543862"/>
          </a:xfrm>
          <a:prstGeom prst="rect">
            <a:avLst/>
          </a:prstGeom>
          <a:noFill/>
          <a:ln>
            <a:noFill/>
          </a:ln>
        </p:spPr>
      </p:pic>
      <p:pic>
        <p:nvPicPr>
          <p:cNvPr id="249" name="Google Shape;249;p38"/>
          <p:cNvPicPr preferRelativeResize="0"/>
          <p:nvPr/>
        </p:nvPicPr>
        <p:blipFill>
          <a:blip r:embed="rId5">
            <a:alphaModFix/>
          </a:blip>
          <a:stretch>
            <a:fillRect/>
          </a:stretch>
        </p:blipFill>
        <p:spPr>
          <a:xfrm>
            <a:off x="3688100" y="1218304"/>
            <a:ext cx="5220400" cy="3523936"/>
          </a:xfrm>
          <a:prstGeom prst="rect">
            <a:avLst/>
          </a:prstGeom>
          <a:noFill/>
          <a:ln>
            <a:noFill/>
          </a:ln>
        </p:spPr>
      </p:pic>
      <p:sp>
        <p:nvSpPr>
          <p:cNvPr id="250" name="Google Shape;250;p38"/>
          <p:cNvSpPr txBox="1"/>
          <p:nvPr>
            <p:ph idx="1" type="body"/>
          </p:nvPr>
        </p:nvSpPr>
        <p:spPr>
          <a:xfrm>
            <a:off x="311700" y="1152475"/>
            <a:ext cx="3376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選址成功資料選取</a:t>
            </a:r>
            <a:endParaRPr/>
          </a:p>
          <a:p>
            <a:pPr indent="-317500" lvl="1" marL="914400" rtl="0" algn="l">
              <a:spcBef>
                <a:spcPts val="0"/>
              </a:spcBef>
              <a:spcAft>
                <a:spcPts val="0"/>
              </a:spcAft>
              <a:buSzPts val="1400"/>
              <a:buChar char="○"/>
            </a:pPr>
            <a:r>
              <a:rPr lang="zh-TW"/>
              <a:t>連鎖飲料店300公尺環域</a:t>
            </a:r>
            <a:br>
              <a:rPr lang="zh-TW"/>
            </a:br>
            <a:endParaRPr/>
          </a:p>
          <a:p>
            <a:pPr indent="-342900" lvl="0" marL="457200" rtl="0" algn="l">
              <a:spcBef>
                <a:spcPts val="0"/>
              </a:spcBef>
              <a:spcAft>
                <a:spcPts val="0"/>
              </a:spcAft>
              <a:buSzPts val="1800"/>
              <a:buChar char="●"/>
            </a:pPr>
            <a:r>
              <a:rPr lang="zh-TW"/>
              <a:t>選址失敗資料選取</a:t>
            </a:r>
            <a:endParaRPr/>
          </a:p>
          <a:p>
            <a:pPr indent="-317500" lvl="1" marL="914400" rtl="0" algn="l">
              <a:spcBef>
                <a:spcPts val="0"/>
              </a:spcBef>
              <a:spcAft>
                <a:spcPts val="0"/>
              </a:spcAft>
              <a:buSzPts val="1400"/>
              <a:buChar char="○"/>
            </a:pPr>
            <a:r>
              <a:rPr lang="zh-TW"/>
              <a:t>連鎖飲料店300公尺環域外</a:t>
            </a:r>
            <a:endParaRPr/>
          </a:p>
          <a:p>
            <a:pPr indent="-317500" lvl="1" marL="914400" rtl="0" algn="l">
              <a:spcBef>
                <a:spcPts val="0"/>
              </a:spcBef>
              <a:spcAft>
                <a:spcPts val="0"/>
              </a:spcAft>
              <a:buSzPts val="1400"/>
              <a:buChar char="○"/>
            </a:pPr>
            <a:r>
              <a:rPr lang="zh-TW"/>
              <a:t>扣除山地河川</a:t>
            </a:r>
            <a:br>
              <a:rPr lang="zh-TW"/>
            </a:br>
            <a:endParaRPr/>
          </a:p>
          <a:p>
            <a:pPr indent="-342900" lvl="0" marL="457200" rtl="0" algn="l">
              <a:spcBef>
                <a:spcPts val="0"/>
              </a:spcBef>
              <a:spcAft>
                <a:spcPts val="0"/>
              </a:spcAft>
              <a:buSzPts val="1800"/>
              <a:buChar char="●"/>
            </a:pPr>
            <a:r>
              <a:rPr lang="zh-TW"/>
              <a:t>共206筆</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資料收集</a:t>
            </a:r>
            <a:endParaRPr/>
          </a:p>
        </p:txBody>
      </p:sp>
      <p:pic>
        <p:nvPicPr>
          <p:cNvPr id="256" name="Google Shape;256;p39"/>
          <p:cNvPicPr preferRelativeResize="0"/>
          <p:nvPr/>
        </p:nvPicPr>
        <p:blipFill>
          <a:blip r:embed="rId3">
            <a:alphaModFix/>
          </a:blip>
          <a:stretch>
            <a:fillRect/>
          </a:stretch>
        </p:blipFill>
        <p:spPr>
          <a:xfrm>
            <a:off x="3688100" y="1206378"/>
            <a:ext cx="5220400" cy="3547797"/>
          </a:xfrm>
          <a:prstGeom prst="rect">
            <a:avLst/>
          </a:prstGeom>
          <a:noFill/>
          <a:ln>
            <a:noFill/>
          </a:ln>
        </p:spPr>
      </p:pic>
      <p:pic>
        <p:nvPicPr>
          <p:cNvPr id="257" name="Google Shape;257;p39"/>
          <p:cNvPicPr preferRelativeResize="0"/>
          <p:nvPr/>
        </p:nvPicPr>
        <p:blipFill>
          <a:blip r:embed="rId4">
            <a:alphaModFix/>
          </a:blip>
          <a:stretch>
            <a:fillRect/>
          </a:stretch>
        </p:blipFill>
        <p:spPr>
          <a:xfrm>
            <a:off x="3688100" y="1208341"/>
            <a:ext cx="5220400" cy="3543862"/>
          </a:xfrm>
          <a:prstGeom prst="rect">
            <a:avLst/>
          </a:prstGeom>
          <a:noFill/>
          <a:ln>
            <a:noFill/>
          </a:ln>
        </p:spPr>
      </p:pic>
      <p:pic>
        <p:nvPicPr>
          <p:cNvPr id="258" name="Google Shape;258;p39"/>
          <p:cNvPicPr preferRelativeResize="0"/>
          <p:nvPr/>
        </p:nvPicPr>
        <p:blipFill>
          <a:blip r:embed="rId5">
            <a:alphaModFix/>
          </a:blip>
          <a:stretch>
            <a:fillRect/>
          </a:stretch>
        </p:blipFill>
        <p:spPr>
          <a:xfrm>
            <a:off x="3688100" y="1218304"/>
            <a:ext cx="5220400" cy="3523936"/>
          </a:xfrm>
          <a:prstGeom prst="rect">
            <a:avLst/>
          </a:prstGeom>
          <a:noFill/>
          <a:ln>
            <a:noFill/>
          </a:ln>
        </p:spPr>
      </p:pic>
      <p:pic>
        <p:nvPicPr>
          <p:cNvPr id="259" name="Google Shape;259;p39"/>
          <p:cNvPicPr preferRelativeResize="0"/>
          <p:nvPr/>
        </p:nvPicPr>
        <p:blipFill rotWithShape="1">
          <a:blip r:embed="rId6">
            <a:alphaModFix/>
          </a:blip>
          <a:srcRect b="0" l="0" r="12118" t="0"/>
          <a:stretch/>
        </p:blipFill>
        <p:spPr>
          <a:xfrm>
            <a:off x="2933050" y="219325"/>
            <a:ext cx="6032048" cy="4643623"/>
          </a:xfrm>
          <a:prstGeom prst="rect">
            <a:avLst/>
          </a:prstGeom>
          <a:noFill/>
          <a:ln>
            <a:noFill/>
          </a:ln>
        </p:spPr>
      </p:pic>
      <p:sp>
        <p:nvSpPr>
          <p:cNvPr id="260" name="Google Shape;260;p39"/>
          <p:cNvSpPr txBox="1"/>
          <p:nvPr>
            <p:ph idx="1" type="body"/>
          </p:nvPr>
        </p:nvSpPr>
        <p:spPr>
          <a:xfrm>
            <a:off x="311700" y="1152475"/>
            <a:ext cx="3376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選址成功資料選取</a:t>
            </a:r>
            <a:endParaRPr/>
          </a:p>
          <a:p>
            <a:pPr indent="-317500" lvl="1" marL="914400" rtl="0" algn="l">
              <a:spcBef>
                <a:spcPts val="0"/>
              </a:spcBef>
              <a:spcAft>
                <a:spcPts val="0"/>
              </a:spcAft>
              <a:buSzPts val="1400"/>
              <a:buChar char="○"/>
            </a:pPr>
            <a:r>
              <a:rPr lang="zh-TW"/>
              <a:t>連鎖飲料店300公尺環域</a:t>
            </a:r>
            <a:br>
              <a:rPr lang="zh-TW"/>
            </a:br>
            <a:endParaRPr/>
          </a:p>
          <a:p>
            <a:pPr indent="-342900" lvl="0" marL="457200" rtl="0" algn="l">
              <a:spcBef>
                <a:spcPts val="0"/>
              </a:spcBef>
              <a:spcAft>
                <a:spcPts val="0"/>
              </a:spcAft>
              <a:buSzPts val="1800"/>
              <a:buChar char="●"/>
            </a:pPr>
            <a:r>
              <a:rPr lang="zh-TW"/>
              <a:t>選址失敗資料選取</a:t>
            </a:r>
            <a:endParaRPr/>
          </a:p>
          <a:p>
            <a:pPr indent="-317500" lvl="1" marL="914400" rtl="0" algn="l">
              <a:spcBef>
                <a:spcPts val="0"/>
              </a:spcBef>
              <a:spcAft>
                <a:spcPts val="0"/>
              </a:spcAft>
              <a:buSzPts val="1400"/>
              <a:buChar char="○"/>
            </a:pPr>
            <a:r>
              <a:rPr lang="zh-TW"/>
              <a:t>連鎖飲料店300公尺環域外</a:t>
            </a:r>
            <a:endParaRPr/>
          </a:p>
          <a:p>
            <a:pPr indent="-317500" lvl="1" marL="914400" rtl="0" algn="l">
              <a:spcBef>
                <a:spcPts val="0"/>
              </a:spcBef>
              <a:spcAft>
                <a:spcPts val="0"/>
              </a:spcAft>
              <a:buSzPts val="1400"/>
              <a:buChar char="○"/>
            </a:pPr>
            <a:r>
              <a:rPr lang="zh-TW"/>
              <a:t>扣除山地河川</a:t>
            </a:r>
            <a:br>
              <a:rPr lang="zh-TW"/>
            </a:br>
            <a:endParaRPr/>
          </a:p>
          <a:p>
            <a:pPr indent="-342900" lvl="0" marL="457200" rtl="0" algn="l">
              <a:spcBef>
                <a:spcPts val="0"/>
              </a:spcBef>
              <a:spcAft>
                <a:spcPts val="0"/>
              </a:spcAft>
              <a:buSzPts val="1800"/>
              <a:buChar char="●"/>
            </a:pPr>
            <a:r>
              <a:rPr lang="zh-TW"/>
              <a:t>共206筆</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descr="page8image10437440" id="265" name="Google Shape;265;p40"/>
          <p:cNvPicPr preferRelativeResize="0"/>
          <p:nvPr/>
        </p:nvPicPr>
        <p:blipFill rotWithShape="1">
          <a:blip r:embed="rId3">
            <a:alphaModFix/>
          </a:blip>
          <a:srcRect b="0" l="0" r="0" t="0"/>
          <a:stretch/>
        </p:blipFill>
        <p:spPr>
          <a:xfrm>
            <a:off x="2437035" y="450618"/>
            <a:ext cx="6706965" cy="4121382"/>
          </a:xfrm>
          <a:prstGeom prst="rect">
            <a:avLst/>
          </a:prstGeom>
          <a:noFill/>
          <a:ln>
            <a:noFill/>
          </a:ln>
        </p:spPr>
      </p:pic>
      <p:graphicFrame>
        <p:nvGraphicFramePr>
          <p:cNvPr id="266" name="Google Shape;266;p40"/>
          <p:cNvGraphicFramePr/>
          <p:nvPr/>
        </p:nvGraphicFramePr>
        <p:xfrm>
          <a:off x="457400" y="1103800"/>
          <a:ext cx="3000000" cy="3000000"/>
        </p:xfrm>
        <a:graphic>
          <a:graphicData uri="http://schemas.openxmlformats.org/drawingml/2006/table">
            <a:tbl>
              <a:tblPr>
                <a:noFill/>
                <a:tableStyleId>{9C450BF5-2003-4ED0-BBDC-F8BD6011287B}</a:tableStyleId>
              </a:tblPr>
              <a:tblGrid>
                <a:gridCol w="1446250"/>
                <a:gridCol w="1446250"/>
                <a:gridCol w="1446250"/>
              </a:tblGrid>
              <a:tr h="381000">
                <a:tc>
                  <a:txBody>
                    <a:bodyPr/>
                    <a:lstStyle/>
                    <a:p>
                      <a:pPr indent="0" lvl="0" marL="0" rtl="0" algn="ctr">
                        <a:spcBef>
                          <a:spcPts val="0"/>
                        </a:spcBef>
                        <a:spcAft>
                          <a:spcPts val="0"/>
                        </a:spcAft>
                        <a:buNone/>
                      </a:pPr>
                      <a:r>
                        <a:rPr lang="zh-TW"/>
                        <a:t>樣本類別</a:t>
                      </a:r>
                      <a:endParaRPr/>
                    </a:p>
                  </a:txBody>
                  <a:tcPr marT="91425" marB="91425" marR="91425" marL="91425">
                    <a:solidFill>
                      <a:srgbClr val="F8DFBD"/>
                    </a:solidFill>
                  </a:tcPr>
                </a:tc>
                <a:tc>
                  <a:txBody>
                    <a:bodyPr/>
                    <a:lstStyle/>
                    <a:p>
                      <a:pPr indent="0" lvl="0" marL="0" rtl="0" algn="ctr">
                        <a:spcBef>
                          <a:spcPts val="0"/>
                        </a:spcBef>
                        <a:spcAft>
                          <a:spcPts val="0"/>
                        </a:spcAft>
                        <a:buNone/>
                      </a:pPr>
                      <a:r>
                        <a:rPr lang="zh-TW"/>
                        <a:t>數量</a:t>
                      </a:r>
                      <a:endParaRPr/>
                    </a:p>
                  </a:txBody>
                  <a:tcPr marT="91425" marB="91425" marR="91425" marL="91425">
                    <a:solidFill>
                      <a:srgbClr val="F8DFBD"/>
                    </a:solidFill>
                  </a:tcPr>
                </a:tc>
                <a:tc>
                  <a:txBody>
                    <a:bodyPr/>
                    <a:lstStyle/>
                    <a:p>
                      <a:pPr indent="0" lvl="0" marL="0" rtl="0" algn="ctr">
                        <a:spcBef>
                          <a:spcPts val="0"/>
                        </a:spcBef>
                        <a:spcAft>
                          <a:spcPts val="0"/>
                        </a:spcAft>
                        <a:buNone/>
                      </a:pPr>
                      <a:r>
                        <a:rPr lang="zh-TW"/>
                        <a:t>百分比</a:t>
                      </a:r>
                      <a:endParaRPr/>
                    </a:p>
                  </a:txBody>
                  <a:tcPr marT="91425" marB="91425" marR="91425" marL="91425">
                    <a:solidFill>
                      <a:srgbClr val="F8DFBD"/>
                    </a:solidFill>
                  </a:tcPr>
                </a:tc>
              </a:tr>
              <a:tr h="381000">
                <a:tc>
                  <a:txBody>
                    <a:bodyPr/>
                    <a:lstStyle/>
                    <a:p>
                      <a:pPr indent="0" lvl="0" marL="0" rtl="0" algn="ctr">
                        <a:spcBef>
                          <a:spcPts val="0"/>
                        </a:spcBef>
                        <a:spcAft>
                          <a:spcPts val="0"/>
                        </a:spcAft>
                        <a:buNone/>
                      </a:pPr>
                      <a:r>
                        <a:rPr lang="zh-TW"/>
                        <a:t>成功</a:t>
                      </a:r>
                      <a:endParaRPr/>
                    </a:p>
                  </a:txBody>
                  <a:tcPr marT="91425" marB="91425" marR="91425" marL="91425"/>
                </a:tc>
                <a:tc>
                  <a:txBody>
                    <a:bodyPr/>
                    <a:lstStyle/>
                    <a:p>
                      <a:pPr indent="0" lvl="0" marL="0" rtl="0" algn="ctr">
                        <a:spcBef>
                          <a:spcPts val="0"/>
                        </a:spcBef>
                        <a:spcAft>
                          <a:spcPts val="0"/>
                        </a:spcAft>
                        <a:buNone/>
                      </a:pPr>
                      <a:r>
                        <a:rPr lang="zh-TW"/>
                        <a:t>218</a:t>
                      </a:r>
                      <a:endParaRPr/>
                    </a:p>
                  </a:txBody>
                  <a:tcPr marT="91425" marB="91425" marR="91425" marL="91425"/>
                </a:tc>
                <a:tc>
                  <a:txBody>
                    <a:bodyPr/>
                    <a:lstStyle/>
                    <a:p>
                      <a:pPr indent="0" lvl="0" marL="0" rtl="0" algn="ctr">
                        <a:spcBef>
                          <a:spcPts val="0"/>
                        </a:spcBef>
                        <a:spcAft>
                          <a:spcPts val="0"/>
                        </a:spcAft>
                        <a:buNone/>
                      </a:pPr>
                      <a:r>
                        <a:rPr lang="zh-TW"/>
                        <a:t>51.42%</a:t>
                      </a:r>
                      <a:endParaRPr/>
                    </a:p>
                  </a:txBody>
                  <a:tcPr marT="91425" marB="91425" marR="91425" marL="91425"/>
                </a:tc>
              </a:tr>
              <a:tr h="381000">
                <a:tc>
                  <a:txBody>
                    <a:bodyPr/>
                    <a:lstStyle/>
                    <a:p>
                      <a:pPr indent="0" lvl="0" marL="0" rtl="0" algn="ctr">
                        <a:spcBef>
                          <a:spcPts val="0"/>
                        </a:spcBef>
                        <a:spcAft>
                          <a:spcPts val="0"/>
                        </a:spcAft>
                        <a:buNone/>
                      </a:pPr>
                      <a:r>
                        <a:rPr lang="zh-TW"/>
                        <a:t>失敗</a:t>
                      </a:r>
                      <a:endParaRPr/>
                    </a:p>
                  </a:txBody>
                  <a:tcPr marT="91425" marB="91425" marR="91425" marL="91425"/>
                </a:tc>
                <a:tc>
                  <a:txBody>
                    <a:bodyPr/>
                    <a:lstStyle/>
                    <a:p>
                      <a:pPr indent="0" lvl="0" marL="0" rtl="0" algn="ctr">
                        <a:spcBef>
                          <a:spcPts val="0"/>
                        </a:spcBef>
                        <a:spcAft>
                          <a:spcPts val="0"/>
                        </a:spcAft>
                        <a:buNone/>
                      </a:pPr>
                      <a:r>
                        <a:rPr lang="zh-TW"/>
                        <a:t>206</a:t>
                      </a:r>
                      <a:endParaRPr/>
                    </a:p>
                  </a:txBody>
                  <a:tcPr marT="91425" marB="91425" marR="91425" marL="91425"/>
                </a:tc>
                <a:tc>
                  <a:txBody>
                    <a:bodyPr/>
                    <a:lstStyle/>
                    <a:p>
                      <a:pPr indent="0" lvl="0" marL="0" rtl="0" algn="ctr">
                        <a:spcBef>
                          <a:spcPts val="0"/>
                        </a:spcBef>
                        <a:spcAft>
                          <a:spcPts val="0"/>
                        </a:spcAft>
                        <a:buNone/>
                      </a:pPr>
                      <a:r>
                        <a:rPr lang="zh-TW"/>
                        <a:t>48.58%</a:t>
                      </a:r>
                      <a:endParaRPr/>
                    </a:p>
                  </a:txBody>
                  <a:tcPr marT="91425" marB="91425" marR="91425" marL="91425"/>
                </a:tc>
              </a:tr>
              <a:tr h="381000">
                <a:tc>
                  <a:txBody>
                    <a:bodyPr/>
                    <a:lstStyle/>
                    <a:p>
                      <a:pPr indent="0" lvl="0" marL="0" rtl="0" algn="ctr">
                        <a:spcBef>
                          <a:spcPts val="0"/>
                        </a:spcBef>
                        <a:spcAft>
                          <a:spcPts val="0"/>
                        </a:spcAft>
                        <a:buNone/>
                      </a:pPr>
                      <a:r>
                        <a:rPr lang="zh-TW"/>
                        <a:t>總計</a:t>
                      </a:r>
                      <a:endParaRPr/>
                    </a:p>
                  </a:txBody>
                  <a:tcPr marT="91425" marB="91425" marR="91425" marL="91425"/>
                </a:tc>
                <a:tc>
                  <a:txBody>
                    <a:bodyPr/>
                    <a:lstStyle/>
                    <a:p>
                      <a:pPr indent="0" lvl="0" marL="0" rtl="0" algn="ctr">
                        <a:spcBef>
                          <a:spcPts val="0"/>
                        </a:spcBef>
                        <a:spcAft>
                          <a:spcPts val="0"/>
                        </a:spcAft>
                        <a:buNone/>
                      </a:pPr>
                      <a:r>
                        <a:rPr lang="zh-TW"/>
                        <a:t>424</a:t>
                      </a:r>
                      <a:endParaRPr/>
                    </a:p>
                  </a:txBody>
                  <a:tcPr marT="91425" marB="91425" marR="91425" marL="91425"/>
                </a:tc>
                <a:tc>
                  <a:txBody>
                    <a:bodyPr/>
                    <a:lstStyle/>
                    <a:p>
                      <a:pPr indent="0" lvl="0" marL="0" rtl="0" algn="ctr">
                        <a:spcBef>
                          <a:spcPts val="0"/>
                        </a:spcBef>
                        <a:spcAft>
                          <a:spcPts val="0"/>
                        </a:spcAft>
                        <a:buNone/>
                      </a:pPr>
                      <a:r>
                        <a:rPr lang="zh-TW"/>
                        <a:t>100%</a:t>
                      </a:r>
                      <a:endParaRPr/>
                    </a:p>
                  </a:txBody>
                  <a:tcPr marT="91425" marB="91425" marR="91425" marL="91425"/>
                </a:tc>
              </a:tr>
            </a:tbl>
          </a:graphicData>
        </a:graphic>
      </p:graphicFrame>
      <p:sp>
        <p:nvSpPr>
          <p:cNvPr id="267" name="Google Shape;267;p40"/>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資料收集</a:t>
            </a:r>
            <a:endParaRPr/>
          </a:p>
        </p:txBody>
      </p:sp>
      <p:pic>
        <p:nvPicPr>
          <p:cNvPr id="268" name="Google Shape;268;p40"/>
          <p:cNvPicPr preferRelativeResize="0"/>
          <p:nvPr/>
        </p:nvPicPr>
        <p:blipFill>
          <a:blip r:embed="rId4">
            <a:alphaModFix/>
          </a:blip>
          <a:stretch>
            <a:fillRect/>
          </a:stretch>
        </p:blipFill>
        <p:spPr>
          <a:xfrm>
            <a:off x="311700" y="2759470"/>
            <a:ext cx="4484450" cy="240538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descr="page11image27231552" id="273" name="Google Shape;273;p41"/>
          <p:cNvPicPr preferRelativeResize="0"/>
          <p:nvPr/>
        </p:nvPicPr>
        <p:blipFill rotWithShape="1">
          <a:blip r:embed="rId3">
            <a:alphaModFix/>
          </a:blip>
          <a:srcRect b="0" l="20038" r="0" t="0"/>
          <a:stretch/>
        </p:blipFill>
        <p:spPr>
          <a:xfrm>
            <a:off x="916300" y="25"/>
            <a:ext cx="7311398" cy="5143500"/>
          </a:xfrm>
          <a:prstGeom prst="rect">
            <a:avLst/>
          </a:prstGeom>
          <a:noFill/>
          <a:ln>
            <a:noFill/>
          </a:ln>
        </p:spPr>
      </p:pic>
      <p:pic>
        <p:nvPicPr>
          <p:cNvPr descr="page11image27238272" id="274" name="Google Shape;274;p41"/>
          <p:cNvPicPr preferRelativeResize="0"/>
          <p:nvPr/>
        </p:nvPicPr>
        <p:blipFill rotWithShape="1">
          <a:blip r:embed="rId4">
            <a:alphaModFix/>
          </a:blip>
          <a:srcRect b="0" l="0" r="0" t="0"/>
          <a:stretch/>
        </p:blipFill>
        <p:spPr>
          <a:xfrm>
            <a:off x="4261700" y="1132638"/>
            <a:ext cx="977475" cy="977475"/>
          </a:xfrm>
          <a:prstGeom prst="rect">
            <a:avLst/>
          </a:prstGeom>
          <a:noFill/>
          <a:ln>
            <a:noFill/>
          </a:ln>
        </p:spPr>
      </p:pic>
      <p:pic>
        <p:nvPicPr>
          <p:cNvPr descr="page11image27235696" id="275" name="Google Shape;275;p41"/>
          <p:cNvPicPr preferRelativeResize="0"/>
          <p:nvPr/>
        </p:nvPicPr>
        <p:blipFill rotWithShape="1">
          <a:blip r:embed="rId5">
            <a:alphaModFix/>
          </a:blip>
          <a:srcRect b="0" l="0" r="0" t="0"/>
          <a:stretch/>
        </p:blipFill>
        <p:spPr>
          <a:xfrm>
            <a:off x="4261700" y="2306275"/>
            <a:ext cx="977475" cy="977475"/>
          </a:xfrm>
          <a:prstGeom prst="rect">
            <a:avLst/>
          </a:prstGeom>
          <a:noFill/>
          <a:ln>
            <a:noFill/>
          </a:ln>
        </p:spPr>
      </p:pic>
      <p:pic>
        <p:nvPicPr>
          <p:cNvPr descr="page11image27239616" id="276" name="Google Shape;276;p41"/>
          <p:cNvPicPr preferRelativeResize="0"/>
          <p:nvPr/>
        </p:nvPicPr>
        <p:blipFill rotWithShape="1">
          <a:blip r:embed="rId6">
            <a:alphaModFix/>
          </a:blip>
          <a:srcRect b="0" l="0" r="0" t="0"/>
          <a:stretch/>
        </p:blipFill>
        <p:spPr>
          <a:xfrm>
            <a:off x="4261700" y="3457588"/>
            <a:ext cx="977475" cy="977475"/>
          </a:xfrm>
          <a:prstGeom prst="rect">
            <a:avLst/>
          </a:prstGeom>
          <a:noFill/>
          <a:ln>
            <a:noFill/>
          </a:ln>
        </p:spPr>
      </p:pic>
      <p:sp>
        <p:nvSpPr>
          <p:cNvPr id="277" name="Google Shape;277;p41"/>
          <p:cNvSpPr txBox="1"/>
          <p:nvPr/>
        </p:nvSpPr>
        <p:spPr>
          <a:xfrm>
            <a:off x="5502350" y="1392613"/>
            <a:ext cx="16401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TW" sz="1900">
                <a:solidFill>
                  <a:schemeClr val="dk2"/>
                </a:solidFill>
              </a:rPr>
              <a:t>人口統計資料</a:t>
            </a:r>
            <a:endParaRPr sz="1900"/>
          </a:p>
        </p:txBody>
      </p:sp>
      <p:sp>
        <p:nvSpPr>
          <p:cNvPr id="278" name="Google Shape;278;p41"/>
          <p:cNvSpPr txBox="1"/>
          <p:nvPr/>
        </p:nvSpPr>
        <p:spPr>
          <a:xfrm>
            <a:off x="5502350" y="2556813"/>
            <a:ext cx="1640100" cy="47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TW" sz="1900">
                <a:solidFill>
                  <a:schemeClr val="dk2"/>
                </a:solidFill>
              </a:rPr>
              <a:t>經濟活動指標</a:t>
            </a:r>
            <a:endParaRPr sz="1900"/>
          </a:p>
        </p:txBody>
      </p:sp>
      <p:sp>
        <p:nvSpPr>
          <p:cNvPr id="279" name="Google Shape;279;p41"/>
          <p:cNvSpPr txBox="1"/>
          <p:nvPr/>
        </p:nvSpPr>
        <p:spPr>
          <a:xfrm>
            <a:off x="5502350" y="3739925"/>
            <a:ext cx="2939700" cy="41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TW" sz="1900">
                <a:solidFill>
                  <a:schemeClr val="dk2"/>
                </a:solidFill>
              </a:rPr>
              <a:t>一定</a:t>
            </a:r>
            <a:r>
              <a:rPr lang="zh-TW" sz="1900">
                <a:solidFill>
                  <a:schemeClr val="dk2"/>
                </a:solidFill>
              </a:rPr>
              <a:t>距離內</a:t>
            </a:r>
            <a:r>
              <a:rPr lang="zh-TW" sz="1900">
                <a:solidFill>
                  <a:schemeClr val="dk2"/>
                </a:solidFill>
              </a:rPr>
              <a:t>重要地標</a:t>
            </a:r>
            <a:r>
              <a:rPr lang="zh-TW" sz="1900">
                <a:solidFill>
                  <a:schemeClr val="dk2"/>
                </a:solidFill>
              </a:rPr>
              <a:t>數量</a:t>
            </a:r>
            <a:endParaRPr sz="1900"/>
          </a:p>
        </p:txBody>
      </p:sp>
      <p:sp>
        <p:nvSpPr>
          <p:cNvPr id="280" name="Google Shape;280;p41"/>
          <p:cNvSpPr txBox="1"/>
          <p:nvPr/>
        </p:nvSpPr>
        <p:spPr>
          <a:xfrm>
            <a:off x="5502350" y="244700"/>
            <a:ext cx="16401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800">
                <a:solidFill>
                  <a:schemeClr val="dk1"/>
                </a:solidFill>
              </a:rPr>
              <a:t>變數</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descr="page5image10014784" id="76" name="Google Shape;76;p15"/>
          <p:cNvPicPr preferRelativeResize="0"/>
          <p:nvPr/>
        </p:nvPicPr>
        <p:blipFill rotWithShape="1">
          <a:blip r:embed="rId3">
            <a:alphaModFix/>
          </a:blip>
          <a:srcRect b="0" l="0" r="0" t="0"/>
          <a:stretch/>
        </p:blipFill>
        <p:spPr>
          <a:xfrm>
            <a:off x="594360" y="567690"/>
            <a:ext cx="2837278" cy="4008120"/>
          </a:xfrm>
          <a:prstGeom prst="rect">
            <a:avLst/>
          </a:prstGeom>
          <a:noFill/>
          <a:ln>
            <a:noFill/>
          </a:ln>
        </p:spPr>
      </p:pic>
      <p:sp>
        <p:nvSpPr>
          <p:cNvPr id="77" name="Google Shape;77;p15"/>
          <p:cNvSpPr txBox="1"/>
          <p:nvPr>
            <p:ph idx="4294967295" type="title"/>
          </p:nvPr>
        </p:nvSpPr>
        <p:spPr>
          <a:xfrm>
            <a:off x="3657825" y="2278650"/>
            <a:ext cx="4526700" cy="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研究背景與動機</a:t>
            </a:r>
            <a:endParaRPr/>
          </a:p>
          <a:p>
            <a:pPr indent="0" lvl="0" marL="457200" rtl="0" algn="l">
              <a:spcBef>
                <a:spcPts val="0"/>
              </a:spcBef>
              <a:spcAft>
                <a:spcPts val="0"/>
              </a:spcAft>
              <a:buNone/>
            </a:pPr>
            <a:r>
              <a:t/>
            </a:r>
            <a:endParaRPr sz="2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資料收集</a:t>
            </a:r>
            <a:endParaRPr/>
          </a:p>
        </p:txBody>
      </p:sp>
      <p:sp>
        <p:nvSpPr>
          <p:cNvPr id="286" name="Google Shape;286;p42"/>
          <p:cNvSpPr txBox="1"/>
          <p:nvPr>
            <p:ph idx="1" type="body"/>
          </p:nvPr>
        </p:nvSpPr>
        <p:spPr>
          <a:xfrm>
            <a:off x="311700" y="1076275"/>
            <a:ext cx="8520600" cy="216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人口統計變數資料：以“里”為單位</a:t>
            </a:r>
            <a:endParaRPr/>
          </a:p>
          <a:p>
            <a:pPr indent="-317500" lvl="1" marL="914400" rtl="0" algn="l">
              <a:spcBef>
                <a:spcPts val="0"/>
              </a:spcBef>
              <a:spcAft>
                <a:spcPts val="0"/>
              </a:spcAft>
              <a:buSzPts val="1400"/>
              <a:buChar char="○"/>
            </a:pPr>
            <a:r>
              <a:rPr lang="zh-TW"/>
              <a:t>資料來源：台北市政府民政局</a:t>
            </a:r>
            <a:endParaRPr/>
          </a:p>
          <a:p>
            <a:pPr indent="-317500" lvl="1" marL="914400" rtl="0" algn="l">
              <a:spcBef>
                <a:spcPts val="0"/>
              </a:spcBef>
              <a:spcAft>
                <a:spcPts val="0"/>
              </a:spcAft>
              <a:buSzPts val="1400"/>
              <a:buChar char="○"/>
            </a:pPr>
            <a:r>
              <a:rPr lang="zh-TW"/>
              <a:t>變數項目：</a:t>
            </a:r>
            <a:endParaRPr/>
          </a:p>
          <a:p>
            <a:pPr indent="-317500" lvl="2" marL="1371600" rtl="0" algn="l">
              <a:spcBef>
                <a:spcPts val="0"/>
              </a:spcBef>
              <a:spcAft>
                <a:spcPts val="0"/>
              </a:spcAft>
              <a:buSzPts val="1400"/>
              <a:buChar char="■"/>
            </a:pPr>
            <a:r>
              <a:rPr lang="zh-TW"/>
              <a:t>人口數</a:t>
            </a:r>
            <a:endParaRPr/>
          </a:p>
          <a:p>
            <a:pPr indent="-317500" lvl="2" marL="1371600" rtl="0" algn="l">
              <a:spcBef>
                <a:spcPts val="0"/>
              </a:spcBef>
              <a:spcAft>
                <a:spcPts val="0"/>
              </a:spcAft>
              <a:buSzPts val="1400"/>
              <a:buChar char="■"/>
            </a:pPr>
            <a:r>
              <a:rPr lang="zh-TW"/>
              <a:t>性別分布：男性比例、女性比例</a:t>
            </a:r>
            <a:endParaRPr/>
          </a:p>
          <a:p>
            <a:pPr indent="-317500" lvl="2" marL="1371600" rtl="0" algn="l">
              <a:spcBef>
                <a:spcPts val="0"/>
              </a:spcBef>
              <a:spcAft>
                <a:spcPts val="0"/>
              </a:spcAft>
              <a:buSzPts val="1400"/>
              <a:buChar char="■"/>
            </a:pPr>
            <a:r>
              <a:rPr lang="zh-TW"/>
              <a:t>年齡分布</a:t>
            </a:r>
            <a:endParaRPr/>
          </a:p>
          <a:p>
            <a:pPr indent="-317500" lvl="2" marL="1371600" rtl="0" algn="l">
              <a:spcBef>
                <a:spcPts val="0"/>
              </a:spcBef>
              <a:spcAft>
                <a:spcPts val="0"/>
              </a:spcAft>
              <a:buSzPts val="1400"/>
              <a:buChar char="■"/>
            </a:pPr>
            <a:r>
              <a:rPr lang="zh-TW"/>
              <a:t>教育程度</a:t>
            </a:r>
            <a:endParaRPr/>
          </a:p>
        </p:txBody>
      </p:sp>
      <p:pic>
        <p:nvPicPr>
          <p:cNvPr descr="page20image7915776" id="287" name="Google Shape;287;p42"/>
          <p:cNvPicPr preferRelativeResize="0"/>
          <p:nvPr/>
        </p:nvPicPr>
        <p:blipFill rotWithShape="1">
          <a:blip r:embed="rId3">
            <a:alphaModFix/>
          </a:blip>
          <a:srcRect b="0" l="0" r="0" t="0"/>
          <a:stretch/>
        </p:blipFill>
        <p:spPr>
          <a:xfrm>
            <a:off x="0" y="2931700"/>
            <a:ext cx="9144000" cy="2211800"/>
          </a:xfrm>
          <a:prstGeom prst="rect">
            <a:avLst/>
          </a:prstGeom>
          <a:noFill/>
          <a:ln>
            <a:noFill/>
          </a:ln>
        </p:spPr>
      </p:pic>
      <p:graphicFrame>
        <p:nvGraphicFramePr>
          <p:cNvPr id="288" name="Google Shape;288;p42"/>
          <p:cNvGraphicFramePr/>
          <p:nvPr/>
        </p:nvGraphicFramePr>
        <p:xfrm>
          <a:off x="177750" y="3007500"/>
          <a:ext cx="3000000" cy="3000000"/>
        </p:xfrm>
        <a:graphic>
          <a:graphicData uri="http://schemas.openxmlformats.org/drawingml/2006/table">
            <a:tbl>
              <a:tblPr>
                <a:noFill/>
                <a:tableStyleId>{9C450BF5-2003-4ED0-BBDC-F8BD6011287B}</a:tableStyleId>
              </a:tblPr>
              <a:tblGrid>
                <a:gridCol w="1694275"/>
                <a:gridCol w="1402175"/>
                <a:gridCol w="1475175"/>
                <a:gridCol w="1485600"/>
                <a:gridCol w="1266525"/>
                <a:gridCol w="1464750"/>
              </a:tblGrid>
              <a:tr h="361325">
                <a:tc gridSpan="4">
                  <a:txBody>
                    <a:bodyPr/>
                    <a:lstStyle/>
                    <a:p>
                      <a:pPr indent="0" lvl="0" marL="0" rtl="0" algn="ctr">
                        <a:spcBef>
                          <a:spcPts val="0"/>
                        </a:spcBef>
                        <a:spcAft>
                          <a:spcPts val="0"/>
                        </a:spcAft>
                        <a:buNone/>
                      </a:pPr>
                      <a:r>
                        <a:rPr lang="zh-TW"/>
                        <a:t>年齡分佈</a:t>
                      </a:r>
                      <a:endParaRPr/>
                    </a:p>
                  </a:txBody>
                  <a:tcPr marT="91425" marB="91425" marR="91425" marL="91425">
                    <a:solidFill>
                      <a:srgbClr val="F8DFBD"/>
                    </a:solidFill>
                  </a:tcPr>
                </a:tc>
                <a:tc hMerge="1"/>
                <a:tc hMerge="1"/>
                <a:tc hMerge="1"/>
                <a:tc gridSpan="2">
                  <a:txBody>
                    <a:bodyPr/>
                    <a:lstStyle/>
                    <a:p>
                      <a:pPr indent="0" lvl="0" marL="0" rtl="0" algn="ctr">
                        <a:spcBef>
                          <a:spcPts val="0"/>
                        </a:spcBef>
                        <a:spcAft>
                          <a:spcPts val="0"/>
                        </a:spcAft>
                        <a:buNone/>
                      </a:pPr>
                      <a:r>
                        <a:rPr lang="zh-TW"/>
                        <a:t>教育程度</a:t>
                      </a:r>
                      <a:endParaRPr/>
                    </a:p>
                  </a:txBody>
                  <a:tcPr marT="91425" marB="91425" marR="91425" marL="91425">
                    <a:solidFill>
                      <a:srgbClr val="F8DFBD"/>
                    </a:solidFill>
                  </a:tcPr>
                </a:tc>
                <a:tc hMerge="1"/>
              </a:tr>
              <a:tr h="1519075">
                <a:tc>
                  <a:txBody>
                    <a:bodyPr/>
                    <a:lstStyle/>
                    <a:p>
                      <a:pPr indent="-317500" lvl="0" marL="457200" rtl="0" algn="l">
                        <a:spcBef>
                          <a:spcPts val="0"/>
                        </a:spcBef>
                        <a:spcAft>
                          <a:spcPts val="0"/>
                        </a:spcAft>
                        <a:buSzPts val="1400"/>
                        <a:buChar char="●"/>
                      </a:pPr>
                      <a:r>
                        <a:rPr lang="zh-TW"/>
                        <a:t>平均年齡</a:t>
                      </a:r>
                      <a:endParaRPr/>
                    </a:p>
                    <a:p>
                      <a:pPr indent="-317500" lvl="0" marL="457200" rtl="0" algn="l">
                        <a:spcBef>
                          <a:spcPts val="0"/>
                        </a:spcBef>
                        <a:spcAft>
                          <a:spcPts val="0"/>
                        </a:spcAft>
                        <a:buSzPts val="1400"/>
                        <a:buChar char="●"/>
                      </a:pPr>
                      <a:r>
                        <a:rPr lang="zh-TW"/>
                        <a:t>20~59歲人數</a:t>
                      </a:r>
                      <a:endParaRPr/>
                    </a:p>
                    <a:p>
                      <a:pPr indent="-317500" lvl="0" marL="457200" rtl="0" algn="l">
                        <a:spcBef>
                          <a:spcPts val="0"/>
                        </a:spcBef>
                        <a:spcAft>
                          <a:spcPts val="0"/>
                        </a:spcAft>
                        <a:buSzPts val="1400"/>
                        <a:buChar char="●"/>
                      </a:pPr>
                      <a:r>
                        <a:rPr lang="zh-TW"/>
                        <a:t>20~59歲比例</a:t>
                      </a:r>
                      <a:endParaRPr/>
                    </a:p>
                    <a:p>
                      <a:pPr indent="-317500" lvl="0" marL="457200" rtl="0" algn="l">
                        <a:spcBef>
                          <a:spcPts val="0"/>
                        </a:spcBef>
                        <a:spcAft>
                          <a:spcPts val="0"/>
                        </a:spcAft>
                        <a:buSzPts val="1400"/>
                        <a:buChar char="●"/>
                      </a:pPr>
                      <a:r>
                        <a:rPr lang="zh-TW"/>
                        <a:t>0~4歲 </a:t>
                      </a:r>
                      <a:endParaRPr/>
                    </a:p>
                    <a:p>
                      <a:pPr indent="-317500" lvl="0" marL="457200" rtl="0" algn="l">
                        <a:spcBef>
                          <a:spcPts val="0"/>
                        </a:spcBef>
                        <a:spcAft>
                          <a:spcPts val="0"/>
                        </a:spcAft>
                        <a:buClr>
                          <a:schemeClr val="dk1"/>
                        </a:buClr>
                        <a:buSzPts val="1400"/>
                        <a:buChar char="●"/>
                      </a:pPr>
                      <a:r>
                        <a:rPr lang="zh-TW">
                          <a:solidFill>
                            <a:schemeClr val="dk1"/>
                          </a:solidFill>
                        </a:rPr>
                        <a:t>5~9歲</a:t>
                      </a:r>
                      <a:endParaRPr/>
                    </a:p>
                  </a:txBody>
                  <a:tcPr marT="91425" marB="91425" marR="91425" marL="91425">
                    <a:solidFill>
                      <a:srgbClr val="FFFFFF"/>
                    </a:solidFill>
                  </a:tcPr>
                </a:tc>
                <a:tc>
                  <a:txBody>
                    <a:bodyPr/>
                    <a:lstStyle/>
                    <a:p>
                      <a:pPr indent="-317500" lvl="0" marL="457200" rtl="0" algn="l">
                        <a:spcBef>
                          <a:spcPts val="0"/>
                        </a:spcBef>
                        <a:spcAft>
                          <a:spcPts val="0"/>
                        </a:spcAft>
                        <a:buClr>
                          <a:schemeClr val="dk1"/>
                        </a:buClr>
                        <a:buSzPts val="1400"/>
                        <a:buChar char="●"/>
                      </a:pPr>
                      <a:r>
                        <a:rPr lang="zh-TW">
                          <a:solidFill>
                            <a:schemeClr val="dk1"/>
                          </a:solidFill>
                        </a:rPr>
                        <a:t>10~14歲</a:t>
                      </a:r>
                      <a:endParaRPr/>
                    </a:p>
                    <a:p>
                      <a:pPr indent="-317500" lvl="0" marL="457200" rtl="0" algn="ctr">
                        <a:spcBef>
                          <a:spcPts val="0"/>
                        </a:spcBef>
                        <a:spcAft>
                          <a:spcPts val="0"/>
                        </a:spcAft>
                        <a:buClr>
                          <a:srgbClr val="000000"/>
                        </a:buClr>
                        <a:buSzPts val="1400"/>
                        <a:buChar char="●"/>
                      </a:pPr>
                      <a:r>
                        <a:rPr lang="zh-TW"/>
                        <a:t>15~19歲</a:t>
                      </a:r>
                      <a:endParaRPr/>
                    </a:p>
                    <a:p>
                      <a:pPr indent="-317500" lvl="0" marL="457200" rtl="0" algn="ctr">
                        <a:spcBef>
                          <a:spcPts val="0"/>
                        </a:spcBef>
                        <a:spcAft>
                          <a:spcPts val="0"/>
                        </a:spcAft>
                        <a:buClr>
                          <a:srgbClr val="000000"/>
                        </a:buClr>
                        <a:buSzPts val="1400"/>
                        <a:buChar char="●"/>
                      </a:pPr>
                      <a:r>
                        <a:rPr lang="zh-TW"/>
                        <a:t>20~24歲</a:t>
                      </a:r>
                      <a:endParaRPr/>
                    </a:p>
                    <a:p>
                      <a:pPr indent="-317500" lvl="0" marL="457200" rtl="0" algn="ctr">
                        <a:spcBef>
                          <a:spcPts val="0"/>
                        </a:spcBef>
                        <a:spcAft>
                          <a:spcPts val="0"/>
                        </a:spcAft>
                        <a:buClr>
                          <a:srgbClr val="000000"/>
                        </a:buClr>
                        <a:buSzPts val="1400"/>
                        <a:buChar char="●"/>
                      </a:pPr>
                      <a:r>
                        <a:rPr lang="zh-TW"/>
                        <a:t>25~29歲</a:t>
                      </a:r>
                      <a:endParaRPr/>
                    </a:p>
                    <a:p>
                      <a:pPr indent="-317500" lvl="0" marL="457200" rtl="0" algn="ctr">
                        <a:spcBef>
                          <a:spcPts val="0"/>
                        </a:spcBef>
                        <a:spcAft>
                          <a:spcPts val="0"/>
                        </a:spcAft>
                        <a:buClr>
                          <a:srgbClr val="000000"/>
                        </a:buClr>
                        <a:buSzPts val="1400"/>
                        <a:buChar char="●"/>
                      </a:pPr>
                      <a:r>
                        <a:rPr lang="zh-TW"/>
                        <a:t>30~34歲</a:t>
                      </a:r>
                      <a:endParaRPr/>
                    </a:p>
                    <a:p>
                      <a:pPr indent="-317500" lvl="0" marL="457200" rtl="0" algn="ctr">
                        <a:spcBef>
                          <a:spcPts val="0"/>
                        </a:spcBef>
                        <a:spcAft>
                          <a:spcPts val="0"/>
                        </a:spcAft>
                        <a:buClr>
                          <a:schemeClr val="dk1"/>
                        </a:buClr>
                        <a:buSzPts val="1400"/>
                        <a:buChar char="●"/>
                      </a:pPr>
                      <a:r>
                        <a:rPr lang="zh-TW">
                          <a:solidFill>
                            <a:schemeClr val="dk1"/>
                          </a:solidFill>
                        </a:rPr>
                        <a:t>35~39歲</a:t>
                      </a:r>
                      <a:endParaRPr>
                        <a:solidFill>
                          <a:schemeClr val="dk1"/>
                        </a:solidFill>
                      </a:endParaRPr>
                    </a:p>
                    <a:p>
                      <a:pPr indent="-317500" lvl="0" marL="457200" rtl="0" algn="ctr">
                        <a:spcBef>
                          <a:spcPts val="0"/>
                        </a:spcBef>
                        <a:spcAft>
                          <a:spcPts val="0"/>
                        </a:spcAft>
                        <a:buClr>
                          <a:schemeClr val="dk1"/>
                        </a:buClr>
                        <a:buSzPts val="1400"/>
                        <a:buChar char="●"/>
                      </a:pPr>
                      <a:r>
                        <a:rPr lang="zh-TW">
                          <a:solidFill>
                            <a:schemeClr val="dk1"/>
                          </a:solidFill>
                        </a:rPr>
                        <a:t>40~44歲</a:t>
                      </a:r>
                      <a:endParaRPr/>
                    </a:p>
                  </a:txBody>
                  <a:tcPr marT="91425" marB="91425" marR="91425" marL="91425">
                    <a:solidFill>
                      <a:srgbClr val="FFFFFF"/>
                    </a:solidFill>
                  </a:tcPr>
                </a:tc>
                <a:tc>
                  <a:txBody>
                    <a:bodyPr/>
                    <a:lstStyle/>
                    <a:p>
                      <a:pPr indent="-317500" lvl="0" marL="457200" rtl="0" algn="ctr">
                        <a:spcBef>
                          <a:spcPts val="0"/>
                        </a:spcBef>
                        <a:spcAft>
                          <a:spcPts val="0"/>
                        </a:spcAft>
                        <a:buClr>
                          <a:srgbClr val="000000"/>
                        </a:buClr>
                        <a:buSzPts val="1400"/>
                        <a:buChar char="●"/>
                      </a:pPr>
                      <a:r>
                        <a:rPr lang="zh-TW"/>
                        <a:t>45~49歲</a:t>
                      </a:r>
                      <a:endParaRPr/>
                    </a:p>
                    <a:p>
                      <a:pPr indent="-317500" lvl="0" marL="457200" rtl="0" algn="ctr">
                        <a:spcBef>
                          <a:spcPts val="0"/>
                        </a:spcBef>
                        <a:spcAft>
                          <a:spcPts val="0"/>
                        </a:spcAft>
                        <a:buClr>
                          <a:srgbClr val="000000"/>
                        </a:buClr>
                        <a:buSzPts val="1400"/>
                        <a:buChar char="●"/>
                      </a:pPr>
                      <a:r>
                        <a:rPr lang="zh-TW"/>
                        <a:t>50~54歲</a:t>
                      </a:r>
                      <a:endParaRPr/>
                    </a:p>
                    <a:p>
                      <a:pPr indent="-317500" lvl="0" marL="457200" rtl="0" algn="ctr">
                        <a:spcBef>
                          <a:spcPts val="0"/>
                        </a:spcBef>
                        <a:spcAft>
                          <a:spcPts val="0"/>
                        </a:spcAft>
                        <a:buClr>
                          <a:srgbClr val="000000"/>
                        </a:buClr>
                        <a:buSzPts val="1400"/>
                        <a:buChar char="●"/>
                      </a:pPr>
                      <a:r>
                        <a:rPr lang="zh-TW"/>
                        <a:t>55~59歲</a:t>
                      </a:r>
                      <a:endParaRPr/>
                    </a:p>
                    <a:p>
                      <a:pPr indent="-317500" lvl="0" marL="457200" rtl="0" algn="ctr">
                        <a:spcBef>
                          <a:spcPts val="0"/>
                        </a:spcBef>
                        <a:spcAft>
                          <a:spcPts val="0"/>
                        </a:spcAft>
                        <a:buClr>
                          <a:srgbClr val="000000"/>
                        </a:buClr>
                        <a:buSzPts val="1400"/>
                        <a:buChar char="●"/>
                      </a:pPr>
                      <a:r>
                        <a:rPr lang="zh-TW"/>
                        <a:t>60~64歲</a:t>
                      </a:r>
                      <a:endParaRPr/>
                    </a:p>
                    <a:p>
                      <a:pPr indent="-317500" lvl="0" marL="457200" rtl="0" algn="ctr">
                        <a:spcBef>
                          <a:spcPts val="0"/>
                        </a:spcBef>
                        <a:spcAft>
                          <a:spcPts val="0"/>
                        </a:spcAft>
                        <a:buClr>
                          <a:srgbClr val="000000"/>
                        </a:buClr>
                        <a:buSzPts val="1400"/>
                        <a:buChar char="●"/>
                      </a:pPr>
                      <a:r>
                        <a:rPr lang="zh-TW"/>
                        <a:t>65~69歲</a:t>
                      </a:r>
                      <a:endParaRPr/>
                    </a:p>
                    <a:p>
                      <a:pPr indent="-317500" lvl="0" marL="457200" rtl="0" algn="ctr">
                        <a:spcBef>
                          <a:spcPts val="0"/>
                        </a:spcBef>
                        <a:spcAft>
                          <a:spcPts val="0"/>
                        </a:spcAft>
                        <a:buClr>
                          <a:schemeClr val="dk1"/>
                        </a:buClr>
                        <a:buSzPts val="1400"/>
                        <a:buChar char="●"/>
                      </a:pPr>
                      <a:r>
                        <a:rPr lang="zh-TW">
                          <a:solidFill>
                            <a:schemeClr val="dk1"/>
                          </a:solidFill>
                        </a:rPr>
                        <a:t>70~74歲</a:t>
                      </a:r>
                      <a:endParaRPr>
                        <a:solidFill>
                          <a:schemeClr val="dk1"/>
                        </a:solidFill>
                      </a:endParaRPr>
                    </a:p>
                    <a:p>
                      <a:pPr indent="-317500" lvl="0" marL="457200" rtl="0" algn="ctr">
                        <a:spcBef>
                          <a:spcPts val="0"/>
                        </a:spcBef>
                        <a:spcAft>
                          <a:spcPts val="0"/>
                        </a:spcAft>
                        <a:buClr>
                          <a:schemeClr val="dk1"/>
                        </a:buClr>
                        <a:buSzPts val="1400"/>
                        <a:buChar char="●"/>
                      </a:pPr>
                      <a:r>
                        <a:rPr lang="zh-TW">
                          <a:solidFill>
                            <a:schemeClr val="dk1"/>
                          </a:solidFill>
                        </a:rPr>
                        <a:t>75~79歲</a:t>
                      </a:r>
                      <a:endParaRPr/>
                    </a:p>
                  </a:txBody>
                  <a:tcPr marT="91425" marB="91425" marR="91425" marL="91425">
                    <a:solidFill>
                      <a:srgbClr val="FFFFFF"/>
                    </a:solidFill>
                  </a:tcPr>
                </a:tc>
                <a:tc>
                  <a:txBody>
                    <a:bodyPr/>
                    <a:lstStyle/>
                    <a:p>
                      <a:pPr indent="-317500" lvl="0" marL="457200" rtl="0" algn="ctr">
                        <a:spcBef>
                          <a:spcPts val="0"/>
                        </a:spcBef>
                        <a:spcAft>
                          <a:spcPts val="0"/>
                        </a:spcAft>
                        <a:buClr>
                          <a:schemeClr val="dk1"/>
                        </a:buClr>
                        <a:buSzPts val="1400"/>
                        <a:buChar char="●"/>
                      </a:pPr>
                      <a:r>
                        <a:rPr lang="zh-TW">
                          <a:solidFill>
                            <a:schemeClr val="dk1"/>
                          </a:solidFill>
                        </a:rPr>
                        <a:t>70~74歲</a:t>
                      </a:r>
                      <a:endParaRPr/>
                    </a:p>
                    <a:p>
                      <a:pPr indent="-317500" lvl="0" marL="457200" rtl="0" algn="ctr">
                        <a:spcBef>
                          <a:spcPts val="0"/>
                        </a:spcBef>
                        <a:spcAft>
                          <a:spcPts val="0"/>
                        </a:spcAft>
                        <a:buClr>
                          <a:srgbClr val="000000"/>
                        </a:buClr>
                        <a:buSzPts val="1400"/>
                        <a:buChar char="●"/>
                      </a:pPr>
                      <a:r>
                        <a:rPr lang="zh-TW"/>
                        <a:t>75~79歲</a:t>
                      </a:r>
                      <a:endParaRPr/>
                    </a:p>
                    <a:p>
                      <a:pPr indent="-317500" lvl="0" marL="457200" rtl="0" algn="ctr">
                        <a:spcBef>
                          <a:spcPts val="0"/>
                        </a:spcBef>
                        <a:spcAft>
                          <a:spcPts val="0"/>
                        </a:spcAft>
                        <a:buClr>
                          <a:srgbClr val="000000"/>
                        </a:buClr>
                        <a:buSzPts val="1400"/>
                        <a:buChar char="●"/>
                      </a:pPr>
                      <a:r>
                        <a:rPr lang="zh-TW"/>
                        <a:t>80~84歲</a:t>
                      </a:r>
                      <a:endParaRPr/>
                    </a:p>
                    <a:p>
                      <a:pPr indent="-317500" lvl="0" marL="457200" rtl="0" algn="ctr">
                        <a:spcBef>
                          <a:spcPts val="0"/>
                        </a:spcBef>
                        <a:spcAft>
                          <a:spcPts val="0"/>
                        </a:spcAft>
                        <a:buClr>
                          <a:srgbClr val="000000"/>
                        </a:buClr>
                        <a:buSzPts val="1400"/>
                        <a:buChar char="●"/>
                      </a:pPr>
                      <a:r>
                        <a:rPr lang="zh-TW"/>
                        <a:t>85~89歲</a:t>
                      </a:r>
                      <a:endParaRPr/>
                    </a:p>
                    <a:p>
                      <a:pPr indent="-317500" lvl="0" marL="457200" rtl="0" algn="ctr">
                        <a:spcBef>
                          <a:spcPts val="0"/>
                        </a:spcBef>
                        <a:spcAft>
                          <a:spcPts val="0"/>
                        </a:spcAft>
                        <a:buClr>
                          <a:srgbClr val="000000"/>
                        </a:buClr>
                        <a:buSzPts val="1400"/>
                        <a:buChar char="●"/>
                      </a:pPr>
                      <a:r>
                        <a:rPr lang="zh-TW"/>
                        <a:t>90~94歲</a:t>
                      </a:r>
                      <a:endParaRPr/>
                    </a:p>
                    <a:p>
                      <a:pPr indent="-317500" lvl="0" marL="457200" rtl="0" algn="ctr">
                        <a:spcBef>
                          <a:spcPts val="0"/>
                        </a:spcBef>
                        <a:spcAft>
                          <a:spcPts val="0"/>
                        </a:spcAft>
                        <a:buClr>
                          <a:srgbClr val="000000"/>
                        </a:buClr>
                        <a:buSzPts val="1400"/>
                        <a:buChar char="●"/>
                      </a:pPr>
                      <a:r>
                        <a:rPr lang="zh-TW"/>
                        <a:t>95~99歲</a:t>
                      </a:r>
                      <a:endParaRPr/>
                    </a:p>
                    <a:p>
                      <a:pPr indent="-317500" lvl="0" marL="457200" rtl="0" algn="ctr">
                        <a:spcBef>
                          <a:spcPts val="0"/>
                        </a:spcBef>
                        <a:spcAft>
                          <a:spcPts val="0"/>
                        </a:spcAft>
                        <a:buClr>
                          <a:srgbClr val="000000"/>
                        </a:buClr>
                        <a:buSzPts val="1400"/>
                        <a:buChar char="●"/>
                      </a:pPr>
                      <a:r>
                        <a:rPr lang="zh-TW"/>
                        <a:t>100歲以上</a:t>
                      </a:r>
                      <a:endParaRPr/>
                    </a:p>
                  </a:txBody>
                  <a:tcPr marT="91425" marB="91425" marR="91425" marL="91425">
                    <a:solidFill>
                      <a:srgbClr val="FFFFFF"/>
                    </a:solidFill>
                  </a:tcPr>
                </a:tc>
                <a:tc>
                  <a:txBody>
                    <a:bodyPr/>
                    <a:lstStyle/>
                    <a:p>
                      <a:pPr indent="-317500" lvl="0" marL="457200" rtl="0" algn="l">
                        <a:lnSpc>
                          <a:spcPct val="115000"/>
                        </a:lnSpc>
                        <a:spcBef>
                          <a:spcPts val="0"/>
                        </a:spcBef>
                        <a:spcAft>
                          <a:spcPts val="0"/>
                        </a:spcAft>
                        <a:buSzPts val="1400"/>
                        <a:buChar char="●"/>
                      </a:pPr>
                      <a:r>
                        <a:rPr lang="zh-TW"/>
                        <a:t>博</a:t>
                      </a:r>
                      <a:endParaRPr/>
                    </a:p>
                    <a:p>
                      <a:pPr indent="-317500" lvl="0" marL="457200" rtl="0" algn="l">
                        <a:lnSpc>
                          <a:spcPct val="115000"/>
                        </a:lnSpc>
                        <a:spcBef>
                          <a:spcPts val="0"/>
                        </a:spcBef>
                        <a:spcAft>
                          <a:spcPts val="0"/>
                        </a:spcAft>
                        <a:buSzPts val="1400"/>
                        <a:buChar char="●"/>
                      </a:pPr>
                      <a:r>
                        <a:rPr lang="zh-TW"/>
                        <a:t>碩</a:t>
                      </a:r>
                      <a:endParaRPr/>
                    </a:p>
                    <a:p>
                      <a:pPr indent="-317500" lvl="0" marL="457200" rtl="0" algn="l">
                        <a:lnSpc>
                          <a:spcPct val="115000"/>
                        </a:lnSpc>
                        <a:spcBef>
                          <a:spcPts val="0"/>
                        </a:spcBef>
                        <a:spcAft>
                          <a:spcPts val="0"/>
                        </a:spcAft>
                        <a:buSzPts val="1400"/>
                        <a:buChar char="●"/>
                      </a:pPr>
                      <a:r>
                        <a:rPr lang="zh-TW"/>
                        <a:t>大專</a:t>
                      </a:r>
                      <a:endParaRPr/>
                    </a:p>
                    <a:p>
                      <a:pPr indent="-317500" lvl="0" marL="457200" rtl="0" algn="l">
                        <a:lnSpc>
                          <a:spcPct val="115000"/>
                        </a:lnSpc>
                        <a:spcBef>
                          <a:spcPts val="0"/>
                        </a:spcBef>
                        <a:spcAft>
                          <a:spcPts val="0"/>
                        </a:spcAft>
                        <a:buSzPts val="1400"/>
                        <a:buChar char="●"/>
                      </a:pPr>
                      <a:r>
                        <a:rPr lang="zh-TW"/>
                        <a:t>高中職</a:t>
                      </a:r>
                      <a:endParaRPr/>
                    </a:p>
                  </a:txBody>
                  <a:tcPr marT="91425" marB="91425" marR="91425" marL="91425">
                    <a:solidFill>
                      <a:srgbClr val="FFFFFF"/>
                    </a:solidFill>
                  </a:tcPr>
                </a:tc>
                <a:tc>
                  <a:txBody>
                    <a:bodyPr/>
                    <a:lstStyle/>
                    <a:p>
                      <a:pPr indent="-317500" lvl="0" marL="457200" rtl="0" algn="l">
                        <a:lnSpc>
                          <a:spcPct val="115000"/>
                        </a:lnSpc>
                        <a:spcBef>
                          <a:spcPts val="0"/>
                        </a:spcBef>
                        <a:spcAft>
                          <a:spcPts val="0"/>
                        </a:spcAft>
                        <a:buClr>
                          <a:schemeClr val="dk1"/>
                        </a:buClr>
                        <a:buSzPts val="1400"/>
                        <a:buChar char="●"/>
                      </a:pPr>
                      <a:r>
                        <a:rPr lang="zh-TW">
                          <a:solidFill>
                            <a:schemeClr val="dk1"/>
                          </a:solidFill>
                        </a:rPr>
                        <a:t>國中</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zh-TW">
                          <a:solidFill>
                            <a:schemeClr val="dk1"/>
                          </a:solidFill>
                        </a:rPr>
                        <a:t>國小</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zh-TW">
                          <a:solidFill>
                            <a:schemeClr val="dk1"/>
                          </a:solidFill>
                        </a:rPr>
                        <a:t>自修</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zh-TW">
                          <a:solidFill>
                            <a:schemeClr val="dk1"/>
                          </a:solidFill>
                        </a:rPr>
                        <a:t>不識字</a:t>
                      </a:r>
                      <a:endParaRPr/>
                    </a:p>
                  </a:txBody>
                  <a:tcPr marT="91425" marB="91425" marR="91425" marL="91425">
                    <a:solidFill>
                      <a:srgbClr val="FFFFFF"/>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descr="page15image10474160" id="293" name="Google Shape;293;p43"/>
          <p:cNvPicPr preferRelativeResize="0"/>
          <p:nvPr/>
        </p:nvPicPr>
        <p:blipFill rotWithShape="1">
          <a:blip r:embed="rId3">
            <a:alphaModFix/>
          </a:blip>
          <a:srcRect b="0" l="0" r="0" t="0"/>
          <a:stretch/>
        </p:blipFill>
        <p:spPr>
          <a:xfrm>
            <a:off x="6916477" y="-9345"/>
            <a:ext cx="2456122" cy="2590441"/>
          </a:xfrm>
          <a:prstGeom prst="rect">
            <a:avLst/>
          </a:prstGeom>
          <a:noFill/>
          <a:ln>
            <a:noFill/>
          </a:ln>
        </p:spPr>
      </p:pic>
      <p:pic>
        <p:nvPicPr>
          <p:cNvPr descr="page15image7867584" id="294" name="Google Shape;294;p43"/>
          <p:cNvPicPr preferRelativeResize="0"/>
          <p:nvPr/>
        </p:nvPicPr>
        <p:blipFill rotWithShape="1">
          <a:blip r:embed="rId4">
            <a:alphaModFix/>
          </a:blip>
          <a:srcRect b="0" l="0" r="0" t="0"/>
          <a:stretch/>
        </p:blipFill>
        <p:spPr>
          <a:xfrm>
            <a:off x="1" y="2571750"/>
            <a:ext cx="9144000" cy="2571750"/>
          </a:xfrm>
          <a:prstGeom prst="rect">
            <a:avLst/>
          </a:prstGeom>
          <a:noFill/>
          <a:ln>
            <a:noFill/>
          </a:ln>
        </p:spPr>
      </p:pic>
      <p:pic>
        <p:nvPicPr>
          <p:cNvPr descr="page15image10473328" id="295" name="Google Shape;295;p43"/>
          <p:cNvPicPr preferRelativeResize="0"/>
          <p:nvPr/>
        </p:nvPicPr>
        <p:blipFill rotWithShape="1">
          <a:blip r:embed="rId5">
            <a:alphaModFix/>
          </a:blip>
          <a:srcRect b="0" l="0" r="10706" t="0"/>
          <a:stretch/>
        </p:blipFill>
        <p:spPr>
          <a:xfrm>
            <a:off x="-304800" y="2553050"/>
            <a:ext cx="2193175" cy="2590450"/>
          </a:xfrm>
          <a:prstGeom prst="rect">
            <a:avLst/>
          </a:prstGeom>
          <a:noFill/>
          <a:ln>
            <a:noFill/>
          </a:ln>
        </p:spPr>
      </p:pic>
      <p:sp>
        <p:nvSpPr>
          <p:cNvPr id="296" name="Google Shape;296;p43"/>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資料收集</a:t>
            </a:r>
            <a:endParaRPr/>
          </a:p>
        </p:txBody>
      </p:sp>
      <p:sp>
        <p:nvSpPr>
          <p:cNvPr id="297" name="Google Shape;297;p43"/>
          <p:cNvSpPr txBox="1"/>
          <p:nvPr>
            <p:ph idx="4294967295" type="body"/>
          </p:nvPr>
        </p:nvSpPr>
        <p:spPr>
          <a:xfrm>
            <a:off x="311700" y="1152475"/>
            <a:ext cx="8520600" cy="125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人口統計變數資料：以“里”為單位</a:t>
            </a:r>
            <a:endParaRPr/>
          </a:p>
          <a:p>
            <a:pPr indent="-317500" lvl="1" marL="914400" rtl="0" algn="l">
              <a:spcBef>
                <a:spcPts val="0"/>
              </a:spcBef>
              <a:spcAft>
                <a:spcPts val="0"/>
              </a:spcAft>
              <a:buSzPts val="1400"/>
              <a:buChar char="○"/>
            </a:pPr>
            <a:r>
              <a:rPr lang="zh-TW"/>
              <a:t>變數項目：</a:t>
            </a:r>
            <a:endParaRPr/>
          </a:p>
          <a:p>
            <a:pPr indent="-317500" lvl="2" marL="1371600" rtl="0" algn="l">
              <a:spcBef>
                <a:spcPts val="0"/>
              </a:spcBef>
              <a:spcAft>
                <a:spcPts val="0"/>
              </a:spcAft>
              <a:buSzPts val="1400"/>
              <a:buChar char="■"/>
            </a:pPr>
            <a:r>
              <a:rPr lang="zh-TW"/>
              <a:t>人口密度：台北市政府民政局、SheetHub</a:t>
            </a:r>
            <a:endParaRPr/>
          </a:p>
          <a:p>
            <a:pPr indent="-317500" lvl="2" marL="1371600" rtl="0" algn="l">
              <a:spcBef>
                <a:spcPts val="0"/>
              </a:spcBef>
              <a:spcAft>
                <a:spcPts val="0"/>
              </a:spcAft>
              <a:buSzPts val="1400"/>
              <a:buChar char="■"/>
            </a:pPr>
            <a:r>
              <a:rPr lang="zh-TW"/>
              <a:t>所得中位數：財政部財政資訊中心</a:t>
            </a:r>
            <a:endParaRPr/>
          </a:p>
        </p:txBody>
      </p:sp>
      <p:sp>
        <p:nvSpPr>
          <p:cNvPr id="298" name="Google Shape;298;p43"/>
          <p:cNvSpPr txBox="1"/>
          <p:nvPr/>
        </p:nvSpPr>
        <p:spPr>
          <a:xfrm>
            <a:off x="1770325" y="2678125"/>
            <a:ext cx="7878000" cy="1731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zh-TW" sz="1800"/>
              <a:t>經濟活動變數資料：以”區“為單位</a:t>
            </a:r>
            <a:endParaRPr sz="1800"/>
          </a:p>
          <a:p>
            <a:pPr indent="-317500" lvl="1" marL="914400" rtl="0" algn="l">
              <a:lnSpc>
                <a:spcPct val="115000"/>
              </a:lnSpc>
              <a:spcBef>
                <a:spcPts val="0"/>
              </a:spcBef>
              <a:spcAft>
                <a:spcPts val="0"/>
              </a:spcAft>
              <a:buClr>
                <a:srgbClr val="000000"/>
              </a:buClr>
              <a:buSzPts val="1400"/>
              <a:buChar char="○"/>
            </a:pPr>
            <a:r>
              <a:rPr lang="zh-TW"/>
              <a:t>變數項目：</a:t>
            </a:r>
            <a:endParaRPr/>
          </a:p>
          <a:p>
            <a:pPr indent="-317500" lvl="2" marL="1371600" rtl="0" algn="l">
              <a:lnSpc>
                <a:spcPct val="115000"/>
              </a:lnSpc>
              <a:spcBef>
                <a:spcPts val="0"/>
              </a:spcBef>
              <a:spcAft>
                <a:spcPts val="0"/>
              </a:spcAft>
              <a:buClr>
                <a:srgbClr val="000000"/>
              </a:buClr>
              <a:buSzPts val="1400"/>
              <a:buChar char="■"/>
            </a:pPr>
            <a:r>
              <a:rPr lang="zh-TW"/>
              <a:t>購買力指數：台北市家庭收支調查</a:t>
            </a:r>
            <a:endParaRPr/>
          </a:p>
          <a:p>
            <a:pPr indent="-317500" lvl="2" marL="1371600" rtl="0" algn="l">
              <a:lnSpc>
                <a:spcPct val="115000"/>
              </a:lnSpc>
              <a:spcBef>
                <a:spcPts val="0"/>
              </a:spcBef>
              <a:spcAft>
                <a:spcPts val="0"/>
              </a:spcAft>
              <a:buClr>
                <a:srgbClr val="000000"/>
              </a:buClr>
              <a:buSzPts val="1400"/>
              <a:buChar char="■"/>
            </a:pPr>
            <a:r>
              <a:rPr lang="zh-TW"/>
              <a:t>零售飽和指數：台北市政府民政局、台北市政府家庭收支調查與飲料店家數</a:t>
            </a:r>
            <a:endParaRPr/>
          </a:p>
          <a:p>
            <a:pPr indent="-317500" lvl="2" marL="1371600" rtl="0" algn="l">
              <a:lnSpc>
                <a:spcPct val="115000"/>
              </a:lnSpc>
              <a:spcBef>
                <a:spcPts val="0"/>
              </a:spcBef>
              <a:spcAft>
                <a:spcPts val="0"/>
              </a:spcAft>
              <a:buClr>
                <a:srgbClr val="000000"/>
              </a:buClr>
              <a:buSzPts val="1400"/>
              <a:buChar char="■"/>
            </a:pPr>
            <a:r>
              <a:rPr lang="zh-TW"/>
              <a:t>租金行情：過去三年台北市店舖的實價</a:t>
            </a:r>
            <a:r>
              <a:rPr lang="zh-TW"/>
              <a:t>登錄</a:t>
            </a:r>
            <a:r>
              <a:rPr lang="zh-TW"/>
              <a:t>租金</a:t>
            </a:r>
            <a:endParaRPr/>
          </a:p>
          <a:p>
            <a:pPr indent="-317500" lvl="3" marL="1828800" rtl="0" algn="l">
              <a:lnSpc>
                <a:spcPct val="115000"/>
              </a:lnSpc>
              <a:spcBef>
                <a:spcPts val="0"/>
              </a:spcBef>
              <a:spcAft>
                <a:spcPts val="0"/>
              </a:spcAft>
              <a:buClr>
                <a:srgbClr val="000000"/>
              </a:buClr>
              <a:buSzPts val="1400"/>
              <a:buChar char="●"/>
            </a:pPr>
            <a:r>
              <a:rPr lang="zh-TW"/>
              <a:t>從店面租賃交易行情的資料表找出與此點最靠近的三筆資料進行平均</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資料收集</a:t>
            </a:r>
            <a:endParaRPr/>
          </a:p>
        </p:txBody>
      </p:sp>
      <p:sp>
        <p:nvSpPr>
          <p:cNvPr id="304" name="Google Shape;30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經濟活動變數資料</a:t>
            </a:r>
            <a:endParaRPr/>
          </a:p>
          <a:p>
            <a:pPr indent="-317500" lvl="1" marL="914400" rtl="0" algn="l">
              <a:spcBef>
                <a:spcPts val="0"/>
              </a:spcBef>
              <a:spcAft>
                <a:spcPts val="0"/>
              </a:spcAft>
              <a:buSzPts val="1400"/>
              <a:buChar char="○"/>
            </a:pPr>
            <a:r>
              <a:rPr lang="zh-TW"/>
              <a:t>購買力指數（區）：台北市家庭收支調查</a:t>
            </a:r>
            <a:endParaRPr/>
          </a:p>
          <a:p>
            <a:pPr indent="-317500" lvl="1" marL="914400" rtl="0" algn="l">
              <a:spcBef>
                <a:spcPts val="0"/>
              </a:spcBef>
              <a:spcAft>
                <a:spcPts val="0"/>
              </a:spcAft>
              <a:buSzPts val="1400"/>
              <a:buChar char="○"/>
            </a:pPr>
            <a:r>
              <a:rPr lang="zh-TW"/>
              <a:t>零售飽和指數（區）：</a:t>
            </a:r>
            <a:endParaRPr/>
          </a:p>
          <a:p>
            <a:pPr indent="-317500" lvl="2" marL="1371600" rtl="0" algn="l">
              <a:spcBef>
                <a:spcPts val="0"/>
              </a:spcBef>
              <a:spcAft>
                <a:spcPts val="0"/>
              </a:spcAft>
              <a:buSzPts val="1400"/>
              <a:buChar char="■"/>
            </a:pPr>
            <a:r>
              <a:rPr lang="zh-TW"/>
              <a:t>計算公式：（家庭數－家庭對某類商品消費支出）／特定類別商品的營業面積</a:t>
            </a:r>
            <a:endParaRPr/>
          </a:p>
          <a:p>
            <a:pPr indent="-317500" lvl="2" marL="1371600" rtl="0" algn="l">
              <a:spcBef>
                <a:spcPts val="0"/>
              </a:spcBef>
              <a:spcAft>
                <a:spcPts val="0"/>
              </a:spcAft>
              <a:buSzPts val="1400"/>
              <a:buChar char="■"/>
            </a:pPr>
            <a:r>
              <a:rPr lang="zh-TW"/>
              <a:t>家庭數：台北市政府民政局</a:t>
            </a:r>
            <a:endParaRPr/>
          </a:p>
          <a:p>
            <a:pPr indent="-317500" lvl="2" marL="1371600" rtl="0" algn="l">
              <a:spcBef>
                <a:spcPts val="0"/>
              </a:spcBef>
              <a:spcAft>
                <a:spcPts val="0"/>
              </a:spcAft>
              <a:buSzPts val="1400"/>
              <a:buChar char="■"/>
            </a:pPr>
            <a:r>
              <a:rPr lang="zh-TW"/>
              <a:t>家庭對某類商品消費支出：台北市政府家庭收支調查</a:t>
            </a:r>
            <a:endParaRPr/>
          </a:p>
          <a:p>
            <a:pPr indent="-317500" lvl="2" marL="1371600" rtl="0" algn="l">
              <a:spcBef>
                <a:spcPts val="0"/>
              </a:spcBef>
              <a:spcAft>
                <a:spcPts val="0"/>
              </a:spcAft>
              <a:buSzPts val="1400"/>
              <a:buChar char="■"/>
            </a:pPr>
            <a:r>
              <a:rPr lang="zh-TW"/>
              <a:t>特定類別商品的營業面積：飲料店家數</a:t>
            </a:r>
            <a:br>
              <a:rPr lang="zh-TW"/>
            </a:br>
            <a:endParaRPr/>
          </a:p>
          <a:p>
            <a:pPr indent="-317500" lvl="1" marL="914400" rtl="0" algn="l">
              <a:spcBef>
                <a:spcPts val="0"/>
              </a:spcBef>
              <a:spcAft>
                <a:spcPts val="0"/>
              </a:spcAft>
              <a:buSzPts val="1400"/>
              <a:buChar char="○"/>
            </a:pPr>
            <a:r>
              <a:rPr lang="zh-TW"/>
              <a:t>租金行情：過去三年台北市店舖的實價登陸租金</a:t>
            </a:r>
            <a:endParaRPr/>
          </a:p>
          <a:p>
            <a:pPr indent="-317500" lvl="2" marL="1371600" rtl="0" algn="l">
              <a:spcBef>
                <a:spcPts val="0"/>
              </a:spcBef>
              <a:spcAft>
                <a:spcPts val="0"/>
              </a:spcAft>
              <a:buSzPts val="1400"/>
              <a:buChar char="■"/>
            </a:pPr>
            <a:r>
              <a:rPr lang="zh-TW"/>
              <a:t>從店面租賃交易行情的資料表找出與此點最靠近的三筆資料進行平均</a:t>
            </a:r>
            <a:endParaRPr/>
          </a:p>
        </p:txBody>
      </p:sp>
      <p:pic>
        <p:nvPicPr>
          <p:cNvPr id="305" name="Google Shape;305;p44"/>
          <p:cNvPicPr preferRelativeResize="0"/>
          <p:nvPr/>
        </p:nvPicPr>
        <p:blipFill rotWithShape="1">
          <a:blip r:embed="rId3">
            <a:alphaModFix/>
          </a:blip>
          <a:srcRect b="33122" l="9470" r="26496" t="23529"/>
          <a:stretch/>
        </p:blipFill>
        <p:spPr>
          <a:xfrm>
            <a:off x="2670309" y="445026"/>
            <a:ext cx="6009991" cy="518050"/>
          </a:xfrm>
          <a:prstGeom prst="rect">
            <a:avLst/>
          </a:prstGeom>
          <a:noFill/>
          <a:ln>
            <a:noFill/>
          </a:ln>
        </p:spPr>
      </p:pic>
      <p:pic>
        <p:nvPicPr>
          <p:cNvPr descr="page20image7915776" id="306" name="Google Shape;306;p44"/>
          <p:cNvPicPr preferRelativeResize="0"/>
          <p:nvPr/>
        </p:nvPicPr>
        <p:blipFill rotWithShape="1">
          <a:blip r:embed="rId4">
            <a:alphaModFix/>
          </a:blip>
          <a:srcRect b="0" l="0" r="0" t="0"/>
          <a:stretch/>
        </p:blipFill>
        <p:spPr>
          <a:xfrm>
            <a:off x="0" y="4340150"/>
            <a:ext cx="9144000" cy="803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descr="page22image10457152" id="311" name="Google Shape;311;p45"/>
          <p:cNvPicPr preferRelativeResize="0"/>
          <p:nvPr/>
        </p:nvPicPr>
        <p:blipFill rotWithShape="1">
          <a:blip r:embed="rId3">
            <a:alphaModFix/>
          </a:blip>
          <a:srcRect b="0" l="0" r="0" t="0"/>
          <a:stretch/>
        </p:blipFill>
        <p:spPr>
          <a:xfrm>
            <a:off x="6007100" y="1"/>
            <a:ext cx="3136900" cy="5143499"/>
          </a:xfrm>
          <a:prstGeom prst="rect">
            <a:avLst/>
          </a:prstGeom>
          <a:noFill/>
          <a:ln>
            <a:noFill/>
          </a:ln>
        </p:spPr>
      </p:pic>
      <p:sp>
        <p:nvSpPr>
          <p:cNvPr id="312" name="Google Shape;312;p45"/>
          <p:cNvSpPr txBox="1"/>
          <p:nvPr>
            <p:ph idx="4294967295" type="title"/>
          </p:nvPr>
        </p:nvSpPr>
        <p:spPr>
          <a:xfrm>
            <a:off x="311700" y="445025"/>
            <a:ext cx="562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資料收集</a:t>
            </a:r>
            <a:endParaRPr/>
          </a:p>
        </p:txBody>
      </p:sp>
      <p:sp>
        <p:nvSpPr>
          <p:cNvPr id="313" name="Google Shape;313;p45"/>
          <p:cNvSpPr txBox="1"/>
          <p:nvPr>
            <p:ph idx="4294967295" type="body"/>
          </p:nvPr>
        </p:nvSpPr>
        <p:spPr>
          <a:xfrm>
            <a:off x="311700" y="1152475"/>
            <a:ext cx="58137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zh-TW" sz="1900"/>
              <a:t>一定</a:t>
            </a:r>
            <a:r>
              <a:rPr lang="zh-TW" sz="1900"/>
              <a:t>距離內</a:t>
            </a:r>
            <a:r>
              <a:rPr lang="zh-TW" sz="1900"/>
              <a:t>重要地標數量</a:t>
            </a:r>
            <a:r>
              <a:rPr lang="zh-TW" sz="1900"/>
              <a:t>變數資料</a:t>
            </a:r>
            <a:endParaRPr sz="1900"/>
          </a:p>
          <a:p>
            <a:pPr indent="-323850" lvl="1" marL="914400" rtl="0" algn="l">
              <a:spcBef>
                <a:spcPts val="0"/>
              </a:spcBef>
              <a:spcAft>
                <a:spcPts val="0"/>
              </a:spcAft>
              <a:buSzPts val="1500"/>
              <a:buChar char="○"/>
            </a:pPr>
            <a:r>
              <a:rPr lang="zh-TW" sz="1500"/>
              <a:t>資料來源</a:t>
            </a:r>
            <a:endParaRPr sz="1500"/>
          </a:p>
          <a:p>
            <a:pPr indent="-323850" lvl="2" marL="1371600" rtl="0" algn="l">
              <a:spcBef>
                <a:spcPts val="0"/>
              </a:spcBef>
              <a:spcAft>
                <a:spcPts val="0"/>
              </a:spcAft>
              <a:buSzPts val="1500"/>
              <a:buChar char="■"/>
            </a:pPr>
            <a:r>
              <a:rPr lang="zh-TW" sz="1500"/>
              <a:t>捷運站：北捷</a:t>
            </a:r>
            <a:endParaRPr sz="1500"/>
          </a:p>
          <a:p>
            <a:pPr indent="-323850" lvl="2" marL="1371600" rtl="0" algn="l">
              <a:spcBef>
                <a:spcPts val="0"/>
              </a:spcBef>
              <a:spcAft>
                <a:spcPts val="0"/>
              </a:spcAft>
              <a:buSzPts val="1500"/>
              <a:buChar char="■"/>
            </a:pPr>
            <a:r>
              <a:rPr lang="zh-TW" sz="1500"/>
              <a:t>購物中心</a:t>
            </a:r>
            <a:r>
              <a:rPr lang="zh-TW" sz="1500"/>
              <a:t>：維基百科－臺北購物中心列表</a:t>
            </a:r>
            <a:endParaRPr sz="1500"/>
          </a:p>
          <a:p>
            <a:pPr indent="-323850" lvl="2" marL="1371600" rtl="0" algn="l">
              <a:spcBef>
                <a:spcPts val="0"/>
              </a:spcBef>
              <a:spcAft>
                <a:spcPts val="0"/>
              </a:spcAft>
              <a:buSzPts val="1500"/>
              <a:buChar char="■"/>
            </a:pPr>
            <a:r>
              <a:rPr lang="zh-TW" sz="1500"/>
              <a:t>學校：台北市教育局的官網－臺北市各級學校名錄</a:t>
            </a:r>
            <a:endParaRPr sz="1500"/>
          </a:p>
          <a:p>
            <a:pPr indent="-323850" lvl="2" marL="1371600" rtl="0" algn="l">
              <a:spcBef>
                <a:spcPts val="0"/>
              </a:spcBef>
              <a:spcAft>
                <a:spcPts val="0"/>
              </a:spcAft>
              <a:buSzPts val="1500"/>
              <a:buChar char="■"/>
            </a:pPr>
            <a:r>
              <a:rPr lang="zh-TW" sz="1500"/>
              <a:t>景點：</a:t>
            </a:r>
            <a:endParaRPr sz="1500"/>
          </a:p>
          <a:p>
            <a:pPr indent="-323850" lvl="3" marL="1828800" rtl="0" algn="l">
              <a:spcBef>
                <a:spcPts val="0"/>
              </a:spcBef>
              <a:spcAft>
                <a:spcPts val="0"/>
              </a:spcAft>
              <a:buSzPts val="1500"/>
              <a:buChar char="●"/>
            </a:pPr>
            <a:r>
              <a:rPr lang="zh-TW" sz="1500"/>
              <a:t>交通部觀光局的官網</a:t>
            </a:r>
            <a:endParaRPr sz="1500"/>
          </a:p>
          <a:p>
            <a:pPr indent="-323850" lvl="3" marL="1828800" rtl="0" algn="l">
              <a:spcBef>
                <a:spcPts val="0"/>
              </a:spcBef>
              <a:spcAft>
                <a:spcPts val="0"/>
              </a:spcAft>
              <a:buSzPts val="1500"/>
              <a:buChar char="●"/>
            </a:pPr>
            <a:r>
              <a:rPr lang="zh-TW" sz="1500"/>
              <a:t>台北旅遊網</a:t>
            </a:r>
            <a:endParaRPr sz="1500"/>
          </a:p>
          <a:p>
            <a:pPr indent="-323850" lvl="3" marL="1828800" rtl="0" algn="l">
              <a:spcBef>
                <a:spcPts val="0"/>
              </a:spcBef>
              <a:spcAft>
                <a:spcPts val="0"/>
              </a:spcAft>
              <a:buSzPts val="1500"/>
              <a:buChar char="●"/>
            </a:pPr>
            <a:r>
              <a:rPr lang="zh-TW" sz="1500"/>
              <a:t>AsiaYo</a:t>
            </a:r>
            <a:endParaRPr sz="1500"/>
          </a:p>
          <a:p>
            <a:pPr indent="-323850" lvl="1" marL="914400" rtl="0" algn="l">
              <a:spcBef>
                <a:spcPts val="0"/>
              </a:spcBef>
              <a:spcAft>
                <a:spcPts val="0"/>
              </a:spcAft>
              <a:buSzPts val="1500"/>
              <a:buChar char="○"/>
            </a:pPr>
            <a:r>
              <a:rPr lang="zh-TW" sz="1500"/>
              <a:t>距離計算：Google API</a:t>
            </a:r>
            <a:endParaRPr sz="1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資料收集</a:t>
            </a:r>
            <a:endParaRPr/>
          </a:p>
        </p:txBody>
      </p:sp>
      <p:sp>
        <p:nvSpPr>
          <p:cNvPr id="319" name="Google Shape;319;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sz="1900"/>
              <a:t>一定</a:t>
            </a:r>
            <a:r>
              <a:rPr lang="zh-TW" sz="1900"/>
              <a:t>距離內重要地標數量變數資料</a:t>
            </a:r>
            <a:endParaRPr/>
          </a:p>
        </p:txBody>
      </p:sp>
      <p:graphicFrame>
        <p:nvGraphicFramePr>
          <p:cNvPr id="320" name="Google Shape;320;p46"/>
          <p:cNvGraphicFramePr/>
          <p:nvPr/>
        </p:nvGraphicFramePr>
        <p:xfrm>
          <a:off x="509738" y="2000750"/>
          <a:ext cx="3000000" cy="3000000"/>
        </p:xfrm>
        <a:graphic>
          <a:graphicData uri="http://schemas.openxmlformats.org/drawingml/2006/table">
            <a:tbl>
              <a:tblPr>
                <a:noFill/>
                <a:tableStyleId>{9C450BF5-2003-4ED0-BBDC-F8BD6011287B}</a:tableStyleId>
              </a:tblPr>
              <a:tblGrid>
                <a:gridCol w="2031125"/>
                <a:gridCol w="2031125"/>
                <a:gridCol w="2031125"/>
                <a:gridCol w="2031125"/>
              </a:tblGrid>
              <a:tr h="413300">
                <a:tc>
                  <a:txBody>
                    <a:bodyPr/>
                    <a:lstStyle/>
                    <a:p>
                      <a:pPr indent="0" lvl="0" marL="0" rtl="0" algn="ctr">
                        <a:spcBef>
                          <a:spcPts val="0"/>
                        </a:spcBef>
                        <a:spcAft>
                          <a:spcPts val="0"/>
                        </a:spcAft>
                        <a:buNone/>
                      </a:pPr>
                      <a:r>
                        <a:rPr lang="zh-TW"/>
                        <a:t>捷運站</a:t>
                      </a:r>
                      <a:endParaRPr/>
                    </a:p>
                  </a:txBody>
                  <a:tcPr marT="91425" marB="91425" marR="91425" marL="91425">
                    <a:solidFill>
                      <a:srgbClr val="F8DFBD"/>
                    </a:solidFill>
                  </a:tcPr>
                </a:tc>
                <a:tc>
                  <a:txBody>
                    <a:bodyPr/>
                    <a:lstStyle/>
                    <a:p>
                      <a:pPr indent="0" lvl="0" marL="0" rtl="0" algn="ctr">
                        <a:spcBef>
                          <a:spcPts val="0"/>
                        </a:spcBef>
                        <a:spcAft>
                          <a:spcPts val="0"/>
                        </a:spcAft>
                        <a:buNone/>
                      </a:pPr>
                      <a:r>
                        <a:rPr lang="zh-TW"/>
                        <a:t>購物中心</a:t>
                      </a:r>
                      <a:endParaRPr/>
                    </a:p>
                  </a:txBody>
                  <a:tcPr marT="91425" marB="91425" marR="91425" marL="91425">
                    <a:solidFill>
                      <a:srgbClr val="F8DFBD"/>
                    </a:solidFill>
                  </a:tcPr>
                </a:tc>
                <a:tc>
                  <a:txBody>
                    <a:bodyPr/>
                    <a:lstStyle/>
                    <a:p>
                      <a:pPr indent="0" lvl="0" marL="0" rtl="0" algn="ctr">
                        <a:spcBef>
                          <a:spcPts val="0"/>
                        </a:spcBef>
                        <a:spcAft>
                          <a:spcPts val="0"/>
                        </a:spcAft>
                        <a:buNone/>
                      </a:pPr>
                      <a:r>
                        <a:rPr lang="zh-TW"/>
                        <a:t>學校</a:t>
                      </a:r>
                      <a:endParaRPr/>
                    </a:p>
                  </a:txBody>
                  <a:tcPr marT="91425" marB="91425" marR="91425" marL="91425">
                    <a:solidFill>
                      <a:srgbClr val="F8DFBD"/>
                    </a:solidFill>
                  </a:tcPr>
                </a:tc>
                <a:tc>
                  <a:txBody>
                    <a:bodyPr/>
                    <a:lstStyle/>
                    <a:p>
                      <a:pPr indent="0" lvl="0" marL="0" rtl="0" algn="ctr">
                        <a:spcBef>
                          <a:spcPts val="0"/>
                        </a:spcBef>
                        <a:spcAft>
                          <a:spcPts val="0"/>
                        </a:spcAft>
                        <a:buNone/>
                      </a:pPr>
                      <a:r>
                        <a:rPr lang="zh-TW"/>
                        <a:t>景點</a:t>
                      </a:r>
                      <a:endParaRPr/>
                    </a:p>
                  </a:txBody>
                  <a:tcPr marT="91425" marB="91425" marR="91425" marL="91425">
                    <a:solidFill>
                      <a:srgbClr val="F8DFBD"/>
                    </a:solidFill>
                  </a:tcPr>
                </a:tc>
              </a:tr>
              <a:tr h="413300">
                <a:tc>
                  <a:txBody>
                    <a:bodyPr/>
                    <a:lstStyle/>
                    <a:p>
                      <a:pPr indent="-317500" lvl="0" marL="457200" rtl="0" algn="l">
                        <a:spcBef>
                          <a:spcPts val="0"/>
                        </a:spcBef>
                        <a:spcAft>
                          <a:spcPts val="0"/>
                        </a:spcAft>
                        <a:buSzPts val="1400"/>
                        <a:buChar char="●"/>
                      </a:pPr>
                      <a:r>
                        <a:rPr lang="zh-TW"/>
                        <a:t>最小距離</a:t>
                      </a:r>
                      <a:endParaRPr/>
                    </a:p>
                    <a:p>
                      <a:pPr indent="-317500" lvl="0" marL="457200" rtl="0" algn="l">
                        <a:spcBef>
                          <a:spcPts val="0"/>
                        </a:spcBef>
                        <a:spcAft>
                          <a:spcPts val="0"/>
                        </a:spcAft>
                        <a:buSzPts val="1400"/>
                        <a:buChar char="●"/>
                      </a:pPr>
                      <a:r>
                        <a:rPr lang="zh-TW"/>
                        <a:t>距離500公尺內數量</a:t>
                      </a:r>
                      <a:endParaRPr/>
                    </a:p>
                    <a:p>
                      <a:pPr indent="-317500" lvl="0" marL="457200" rtl="0" algn="l">
                        <a:spcBef>
                          <a:spcPts val="0"/>
                        </a:spcBef>
                        <a:spcAft>
                          <a:spcPts val="0"/>
                        </a:spcAft>
                        <a:buSzPts val="1400"/>
                        <a:buChar char="●"/>
                      </a:pPr>
                      <a:r>
                        <a:rPr lang="zh-TW"/>
                        <a:t>距離1公里內數量</a:t>
                      </a:r>
                      <a:endParaRPr/>
                    </a:p>
                  </a:txBody>
                  <a:tcPr marT="91425" marB="91425" marR="91425" marL="91425"/>
                </a:tc>
                <a:tc>
                  <a:txBody>
                    <a:bodyPr/>
                    <a:lstStyle/>
                    <a:p>
                      <a:pPr indent="-317500" lvl="0" marL="457200" rtl="0" algn="l">
                        <a:spcBef>
                          <a:spcPts val="0"/>
                        </a:spcBef>
                        <a:spcAft>
                          <a:spcPts val="0"/>
                        </a:spcAft>
                        <a:buSzPts val="1400"/>
                        <a:buChar char="●"/>
                      </a:pPr>
                      <a:r>
                        <a:rPr lang="zh-TW">
                          <a:solidFill>
                            <a:schemeClr val="dk1"/>
                          </a:solidFill>
                        </a:rPr>
                        <a:t>距離500公尺內數量</a:t>
                      </a:r>
                      <a:endParaRPr>
                        <a:solidFill>
                          <a:schemeClr val="dk1"/>
                        </a:solidFill>
                      </a:endParaRPr>
                    </a:p>
                    <a:p>
                      <a:pPr indent="-317500" lvl="0" marL="457200" rtl="0" algn="l">
                        <a:spcBef>
                          <a:spcPts val="0"/>
                        </a:spcBef>
                        <a:spcAft>
                          <a:spcPts val="0"/>
                        </a:spcAft>
                        <a:buClr>
                          <a:schemeClr val="dk1"/>
                        </a:buClr>
                        <a:buSzPts val="1400"/>
                        <a:buChar char="●"/>
                      </a:pPr>
                      <a:r>
                        <a:rPr lang="zh-TW">
                          <a:solidFill>
                            <a:schemeClr val="dk1"/>
                          </a:solidFill>
                        </a:rPr>
                        <a:t>距離1公里內數量</a:t>
                      </a:r>
                      <a:endParaRPr>
                        <a:solidFill>
                          <a:schemeClr val="dk1"/>
                        </a:solidFill>
                      </a:endParaRPr>
                    </a:p>
                  </a:txBody>
                  <a:tcPr marT="91425" marB="91425" marR="91425" marL="91425"/>
                </a:tc>
                <a:tc>
                  <a:txBody>
                    <a:bodyPr/>
                    <a:lstStyle/>
                    <a:p>
                      <a:pPr indent="-317500" lvl="0" marL="457200" rtl="0" algn="l">
                        <a:spcBef>
                          <a:spcPts val="0"/>
                        </a:spcBef>
                        <a:spcAft>
                          <a:spcPts val="0"/>
                        </a:spcAft>
                        <a:buClr>
                          <a:schemeClr val="dk1"/>
                        </a:buClr>
                        <a:buSzPts val="1400"/>
                        <a:buChar char="●"/>
                      </a:pPr>
                      <a:r>
                        <a:rPr lang="zh-TW">
                          <a:solidFill>
                            <a:schemeClr val="dk1"/>
                          </a:solidFill>
                        </a:rPr>
                        <a:t>距離500公尺內數量</a:t>
                      </a:r>
                      <a:endParaRPr>
                        <a:solidFill>
                          <a:schemeClr val="dk1"/>
                        </a:solidFill>
                      </a:endParaRPr>
                    </a:p>
                    <a:p>
                      <a:pPr indent="-317500" lvl="0" marL="457200" rtl="0" algn="l">
                        <a:spcBef>
                          <a:spcPts val="0"/>
                        </a:spcBef>
                        <a:spcAft>
                          <a:spcPts val="0"/>
                        </a:spcAft>
                        <a:buClr>
                          <a:schemeClr val="dk1"/>
                        </a:buClr>
                        <a:buSzPts val="1400"/>
                        <a:buChar char="●"/>
                      </a:pPr>
                      <a:r>
                        <a:rPr lang="zh-TW">
                          <a:solidFill>
                            <a:schemeClr val="dk1"/>
                          </a:solidFill>
                        </a:rPr>
                        <a:t>距離1公里內數量</a:t>
                      </a:r>
                      <a:endParaRPr>
                        <a:solidFill>
                          <a:schemeClr val="dk1"/>
                        </a:solidFill>
                      </a:endParaRPr>
                    </a:p>
                    <a:p>
                      <a:pPr indent="-317500" lvl="0" marL="457200" rtl="0" algn="l">
                        <a:spcBef>
                          <a:spcPts val="0"/>
                        </a:spcBef>
                        <a:spcAft>
                          <a:spcPts val="0"/>
                        </a:spcAft>
                        <a:buClr>
                          <a:schemeClr val="dk1"/>
                        </a:buClr>
                        <a:buSzPts val="1400"/>
                        <a:buChar char="●"/>
                      </a:pPr>
                      <a:r>
                        <a:rPr lang="zh-TW">
                          <a:solidFill>
                            <a:schemeClr val="dk1"/>
                          </a:solidFill>
                        </a:rPr>
                        <a:t>距離1.5公里內數量</a:t>
                      </a:r>
                      <a:endParaRPr>
                        <a:solidFill>
                          <a:schemeClr val="dk1"/>
                        </a:solidFill>
                      </a:endParaRPr>
                    </a:p>
                    <a:p>
                      <a:pPr indent="0" lvl="0" marL="0" rtl="0" algn="ctr">
                        <a:spcBef>
                          <a:spcPts val="0"/>
                        </a:spcBef>
                        <a:spcAft>
                          <a:spcPts val="0"/>
                        </a:spcAft>
                        <a:buNone/>
                      </a:pPr>
                      <a:r>
                        <a:t/>
                      </a:r>
                      <a:endParaRPr/>
                    </a:p>
                  </a:txBody>
                  <a:tcPr marT="91425" marB="91425" marR="91425" marL="91425"/>
                </a:tc>
                <a:tc>
                  <a:txBody>
                    <a:bodyPr/>
                    <a:lstStyle/>
                    <a:p>
                      <a:pPr indent="-317500" lvl="0" marL="457200" rtl="0" algn="l">
                        <a:spcBef>
                          <a:spcPts val="0"/>
                        </a:spcBef>
                        <a:spcAft>
                          <a:spcPts val="0"/>
                        </a:spcAft>
                        <a:buClr>
                          <a:schemeClr val="dk1"/>
                        </a:buClr>
                        <a:buSzPts val="1400"/>
                        <a:buChar char="●"/>
                      </a:pPr>
                      <a:r>
                        <a:rPr lang="zh-TW">
                          <a:solidFill>
                            <a:schemeClr val="dk1"/>
                          </a:solidFill>
                        </a:rPr>
                        <a:t>距離1公里內數量</a:t>
                      </a:r>
                      <a:endParaRPr>
                        <a:solidFill>
                          <a:schemeClr val="dk1"/>
                        </a:solidFill>
                      </a:endParaRPr>
                    </a:p>
                    <a:p>
                      <a:pPr indent="-317500" lvl="0" marL="457200" rtl="0" algn="l">
                        <a:spcBef>
                          <a:spcPts val="0"/>
                        </a:spcBef>
                        <a:spcAft>
                          <a:spcPts val="0"/>
                        </a:spcAft>
                        <a:buClr>
                          <a:schemeClr val="dk1"/>
                        </a:buClr>
                        <a:buSzPts val="1400"/>
                        <a:buChar char="●"/>
                      </a:pPr>
                      <a:r>
                        <a:rPr lang="zh-TW">
                          <a:solidFill>
                            <a:schemeClr val="dk1"/>
                          </a:solidFill>
                        </a:rPr>
                        <a:t>距離2公里內數量</a:t>
                      </a:r>
                      <a:endParaRPr>
                        <a:solidFill>
                          <a:schemeClr val="dk1"/>
                        </a:solidFill>
                      </a:endParaRPr>
                    </a:p>
                    <a:p>
                      <a:pPr indent="-317500" lvl="0" marL="457200" rtl="0" algn="l">
                        <a:spcBef>
                          <a:spcPts val="0"/>
                        </a:spcBef>
                        <a:spcAft>
                          <a:spcPts val="0"/>
                        </a:spcAft>
                        <a:buClr>
                          <a:schemeClr val="dk1"/>
                        </a:buClr>
                        <a:buSzPts val="1400"/>
                        <a:buChar char="●"/>
                      </a:pPr>
                      <a:r>
                        <a:rPr lang="zh-TW">
                          <a:solidFill>
                            <a:schemeClr val="dk1"/>
                          </a:solidFill>
                        </a:rPr>
                        <a:t>距離3公里內數量</a:t>
                      </a:r>
                      <a:endParaRPr>
                        <a:solidFill>
                          <a:schemeClr val="dk1"/>
                        </a:solidFill>
                      </a:endParaRPr>
                    </a:p>
                    <a:p>
                      <a:pPr indent="-317500" lvl="0" marL="457200" rtl="0" algn="l">
                        <a:spcBef>
                          <a:spcPts val="0"/>
                        </a:spcBef>
                        <a:spcAft>
                          <a:spcPts val="0"/>
                        </a:spcAft>
                        <a:buClr>
                          <a:schemeClr val="dk1"/>
                        </a:buClr>
                        <a:buSzPts val="1400"/>
                        <a:buChar char="●"/>
                      </a:pPr>
                      <a:r>
                        <a:rPr lang="zh-TW">
                          <a:solidFill>
                            <a:schemeClr val="dk1"/>
                          </a:solidFill>
                        </a:rPr>
                        <a:t>距離4公里內數量</a:t>
                      </a:r>
                      <a:endParaRPr>
                        <a:solidFill>
                          <a:schemeClr val="dk1"/>
                        </a:solidFill>
                      </a:endParaRPr>
                    </a:p>
                    <a:p>
                      <a:pPr indent="-317500" lvl="0" marL="457200" rtl="0" algn="l">
                        <a:spcBef>
                          <a:spcPts val="0"/>
                        </a:spcBef>
                        <a:spcAft>
                          <a:spcPts val="0"/>
                        </a:spcAft>
                        <a:buClr>
                          <a:schemeClr val="dk1"/>
                        </a:buClr>
                        <a:buSzPts val="1400"/>
                        <a:buChar char="●"/>
                      </a:pPr>
                      <a:r>
                        <a:rPr lang="zh-TW">
                          <a:solidFill>
                            <a:schemeClr val="dk1"/>
                          </a:solidFill>
                        </a:rPr>
                        <a:t>距離5公里內數量</a:t>
                      </a:r>
                      <a:endParaRPr>
                        <a:solidFill>
                          <a:schemeClr val="dk1"/>
                        </a:solidFill>
                      </a:endParaRPr>
                    </a:p>
                  </a:txBody>
                  <a:tcPr marT="91425" marB="91425" marR="91425" marL="91425"/>
                </a:tc>
              </a:tr>
            </a:tbl>
          </a:graphicData>
        </a:graphic>
      </p:graphicFrame>
      <p:pic>
        <p:nvPicPr>
          <p:cNvPr descr="page20image7915776" id="321" name="Google Shape;321;p46"/>
          <p:cNvPicPr preferRelativeResize="0"/>
          <p:nvPr/>
        </p:nvPicPr>
        <p:blipFill rotWithShape="1">
          <a:blip r:embed="rId3">
            <a:alphaModFix/>
          </a:blip>
          <a:srcRect b="0" l="0" r="0" t="0"/>
          <a:stretch/>
        </p:blipFill>
        <p:spPr>
          <a:xfrm>
            <a:off x="0" y="4488873"/>
            <a:ext cx="9144000" cy="65462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descr="page1image8281024" id="326" name="Google Shape;326;p47"/>
          <p:cNvPicPr preferRelativeResize="0"/>
          <p:nvPr/>
        </p:nvPicPr>
        <p:blipFill rotWithShape="1">
          <a:blip r:embed="rId3">
            <a:alphaModFix/>
          </a:blip>
          <a:srcRect b="0" l="0" r="0" t="0"/>
          <a:stretch/>
        </p:blipFill>
        <p:spPr>
          <a:xfrm>
            <a:off x="0" y="3886200"/>
            <a:ext cx="9144000" cy="1257300"/>
          </a:xfrm>
          <a:prstGeom prst="rect">
            <a:avLst/>
          </a:prstGeom>
          <a:noFill/>
          <a:ln>
            <a:noFill/>
          </a:ln>
        </p:spPr>
      </p:pic>
      <p:pic>
        <p:nvPicPr>
          <p:cNvPr descr="page2image10026640" id="327" name="Google Shape;327;p47"/>
          <p:cNvPicPr preferRelativeResize="0"/>
          <p:nvPr/>
        </p:nvPicPr>
        <p:blipFill rotWithShape="1">
          <a:blip r:embed="rId4">
            <a:alphaModFix/>
          </a:blip>
          <a:srcRect b="0" l="0" r="0" t="0"/>
          <a:stretch/>
        </p:blipFill>
        <p:spPr>
          <a:xfrm>
            <a:off x="0" y="0"/>
            <a:ext cx="2405450" cy="3886200"/>
          </a:xfrm>
          <a:prstGeom prst="rect">
            <a:avLst/>
          </a:prstGeom>
          <a:noFill/>
          <a:ln>
            <a:noFill/>
          </a:ln>
        </p:spPr>
      </p:pic>
      <p:graphicFrame>
        <p:nvGraphicFramePr>
          <p:cNvPr id="328" name="Google Shape;328;p47"/>
          <p:cNvGraphicFramePr/>
          <p:nvPr/>
        </p:nvGraphicFramePr>
        <p:xfrm>
          <a:off x="3731925" y="1780300"/>
          <a:ext cx="3000000" cy="3000000"/>
        </p:xfrm>
        <a:graphic>
          <a:graphicData uri="http://schemas.openxmlformats.org/drawingml/2006/table">
            <a:tbl>
              <a:tblPr>
                <a:noFill/>
                <a:tableStyleId>{9C450BF5-2003-4ED0-BBDC-F8BD6011287B}</a:tableStyleId>
              </a:tblPr>
              <a:tblGrid>
                <a:gridCol w="2169375"/>
                <a:gridCol w="2169375"/>
              </a:tblGrid>
              <a:tr h="375675">
                <a:tc>
                  <a:txBody>
                    <a:bodyPr/>
                    <a:lstStyle/>
                    <a:p>
                      <a:pPr indent="0" lvl="0" marL="0" rtl="0" algn="ctr">
                        <a:spcBef>
                          <a:spcPts val="0"/>
                        </a:spcBef>
                        <a:spcAft>
                          <a:spcPts val="0"/>
                        </a:spcAft>
                        <a:buNone/>
                      </a:pPr>
                      <a:r>
                        <a:rPr lang="zh-TW"/>
                        <a:t>變數類別</a:t>
                      </a:r>
                      <a:endParaRPr/>
                    </a:p>
                  </a:txBody>
                  <a:tcPr marT="91425" marB="91425" marR="91425" marL="91425">
                    <a:solidFill>
                      <a:srgbClr val="F8DFBD"/>
                    </a:solidFill>
                  </a:tcPr>
                </a:tc>
                <a:tc>
                  <a:txBody>
                    <a:bodyPr/>
                    <a:lstStyle/>
                    <a:p>
                      <a:pPr indent="0" lvl="0" marL="0" rtl="0" algn="ctr">
                        <a:spcBef>
                          <a:spcPts val="0"/>
                        </a:spcBef>
                        <a:spcAft>
                          <a:spcPts val="0"/>
                        </a:spcAft>
                        <a:buNone/>
                      </a:pPr>
                      <a:r>
                        <a:rPr lang="zh-TW"/>
                        <a:t>變數數量</a:t>
                      </a:r>
                      <a:endParaRPr/>
                    </a:p>
                  </a:txBody>
                  <a:tcPr marT="91425" marB="91425" marR="91425" marL="91425">
                    <a:solidFill>
                      <a:srgbClr val="F8DFBD"/>
                    </a:solidFill>
                  </a:tcPr>
                </a:tc>
              </a:tr>
              <a:tr h="375675">
                <a:tc>
                  <a:txBody>
                    <a:bodyPr/>
                    <a:lstStyle/>
                    <a:p>
                      <a:pPr indent="0" lvl="0" marL="0" rtl="0" algn="ctr">
                        <a:spcBef>
                          <a:spcPts val="0"/>
                        </a:spcBef>
                        <a:spcAft>
                          <a:spcPts val="0"/>
                        </a:spcAft>
                        <a:buNone/>
                      </a:pPr>
                      <a:r>
                        <a:rPr lang="zh-TW"/>
                        <a:t>人口特性</a:t>
                      </a:r>
                      <a:endParaRPr/>
                    </a:p>
                  </a:txBody>
                  <a:tcPr marT="91425" marB="91425" marR="91425" marL="91425"/>
                </a:tc>
                <a:tc>
                  <a:txBody>
                    <a:bodyPr/>
                    <a:lstStyle/>
                    <a:p>
                      <a:pPr indent="0" lvl="0" marL="0" rtl="0" algn="ctr">
                        <a:spcBef>
                          <a:spcPts val="0"/>
                        </a:spcBef>
                        <a:spcAft>
                          <a:spcPts val="0"/>
                        </a:spcAft>
                        <a:buNone/>
                      </a:pPr>
                      <a:r>
                        <a:rPr lang="zh-TW"/>
                        <a:t>37</a:t>
                      </a:r>
                      <a:endParaRPr/>
                    </a:p>
                  </a:txBody>
                  <a:tcPr marT="91425" marB="91425" marR="91425" marL="91425"/>
                </a:tc>
              </a:tr>
              <a:tr h="375675">
                <a:tc>
                  <a:txBody>
                    <a:bodyPr/>
                    <a:lstStyle/>
                    <a:p>
                      <a:pPr indent="0" lvl="0" marL="0" rtl="0" algn="ctr">
                        <a:spcBef>
                          <a:spcPts val="0"/>
                        </a:spcBef>
                        <a:spcAft>
                          <a:spcPts val="0"/>
                        </a:spcAft>
                        <a:buNone/>
                      </a:pPr>
                      <a:r>
                        <a:rPr lang="zh-TW"/>
                        <a:t>經濟活動</a:t>
                      </a:r>
                      <a:endParaRPr/>
                    </a:p>
                  </a:txBody>
                  <a:tcPr marT="91425" marB="91425" marR="91425" marL="91425"/>
                </a:tc>
                <a:tc>
                  <a:txBody>
                    <a:bodyPr/>
                    <a:lstStyle/>
                    <a:p>
                      <a:pPr indent="0" lvl="0" marL="0" rtl="0" algn="ctr">
                        <a:spcBef>
                          <a:spcPts val="0"/>
                        </a:spcBef>
                        <a:spcAft>
                          <a:spcPts val="0"/>
                        </a:spcAft>
                        <a:buNone/>
                      </a:pPr>
                      <a:r>
                        <a:rPr lang="zh-TW"/>
                        <a:t>3</a:t>
                      </a:r>
                      <a:endParaRPr/>
                    </a:p>
                  </a:txBody>
                  <a:tcPr marT="91425" marB="91425" marR="91425" marL="91425"/>
                </a:tc>
              </a:tr>
              <a:tr h="375675">
                <a:tc>
                  <a:txBody>
                    <a:bodyPr/>
                    <a:lstStyle/>
                    <a:p>
                      <a:pPr indent="0" lvl="0" marL="0" rtl="0" algn="ctr">
                        <a:spcBef>
                          <a:spcPts val="0"/>
                        </a:spcBef>
                        <a:spcAft>
                          <a:spcPts val="0"/>
                        </a:spcAft>
                        <a:buNone/>
                      </a:pPr>
                      <a:r>
                        <a:rPr lang="zh-TW"/>
                        <a:t>距離</a:t>
                      </a:r>
                      <a:endParaRPr/>
                    </a:p>
                  </a:txBody>
                  <a:tcPr marT="91425" marB="91425" marR="91425" marL="91425">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13</a:t>
                      </a:r>
                      <a:endParaRPr/>
                    </a:p>
                  </a:txBody>
                  <a:tcPr marT="91425" marB="91425" marR="91425" marL="91425">
                    <a:lnB cap="flat" cmpd="sng" w="28575">
                      <a:solidFill>
                        <a:srgbClr val="9E9E9E"/>
                      </a:solidFill>
                      <a:prstDash val="solid"/>
                      <a:round/>
                      <a:headEnd len="sm" w="sm" type="none"/>
                      <a:tailEnd len="sm" w="sm" type="none"/>
                    </a:lnB>
                  </a:tcPr>
                </a:tc>
              </a:tr>
              <a:tr h="375675">
                <a:tc>
                  <a:txBody>
                    <a:bodyPr/>
                    <a:lstStyle/>
                    <a:p>
                      <a:pPr indent="0" lvl="0" marL="0" rtl="0" algn="ctr">
                        <a:spcBef>
                          <a:spcPts val="0"/>
                        </a:spcBef>
                        <a:spcAft>
                          <a:spcPts val="0"/>
                        </a:spcAft>
                        <a:buNone/>
                      </a:pPr>
                      <a:r>
                        <a:rPr lang="zh-TW"/>
                        <a:t>總計</a:t>
                      </a:r>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zh-TW"/>
                        <a:t>53</a:t>
                      </a:r>
                      <a:endParaRPr/>
                    </a:p>
                  </a:txBody>
                  <a:tcPr marT="91425" marB="91425" marR="91425" marL="91425">
                    <a:lnT cap="flat" cmpd="sng" w="28575">
                      <a:solidFill>
                        <a:srgbClr val="9E9E9E"/>
                      </a:solidFill>
                      <a:prstDash val="solid"/>
                      <a:round/>
                      <a:headEnd len="sm" w="sm" type="none"/>
                      <a:tailEnd len="sm" w="sm" type="none"/>
                    </a:lnT>
                  </a:tcPr>
                </a:tc>
              </a:tr>
            </a:tbl>
          </a:graphicData>
        </a:graphic>
      </p:graphicFrame>
      <p:sp>
        <p:nvSpPr>
          <p:cNvPr id="329" name="Google Shape;329;p47"/>
          <p:cNvSpPr txBox="1"/>
          <p:nvPr>
            <p:ph idx="4294967295" type="title"/>
          </p:nvPr>
        </p:nvSpPr>
        <p:spPr>
          <a:xfrm>
            <a:off x="3503325" y="344600"/>
            <a:ext cx="176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資料收集</a:t>
            </a:r>
            <a:endParaRPr/>
          </a:p>
        </p:txBody>
      </p:sp>
      <p:sp>
        <p:nvSpPr>
          <p:cNvPr id="330" name="Google Shape;330;p47"/>
          <p:cNvSpPr txBox="1"/>
          <p:nvPr>
            <p:ph idx="4294967295" type="body"/>
          </p:nvPr>
        </p:nvSpPr>
        <p:spPr>
          <a:xfrm>
            <a:off x="3503325" y="1188863"/>
            <a:ext cx="2811600" cy="5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變數資料</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descr="page3image10367376" id="335" name="Google Shape;335;p48"/>
          <p:cNvPicPr preferRelativeResize="0"/>
          <p:nvPr/>
        </p:nvPicPr>
        <p:blipFill rotWithShape="1">
          <a:blip r:embed="rId3">
            <a:alphaModFix/>
          </a:blip>
          <a:srcRect b="0" l="0" r="0" t="0"/>
          <a:stretch/>
        </p:blipFill>
        <p:spPr>
          <a:xfrm>
            <a:off x="0" y="0"/>
            <a:ext cx="4099560" cy="5132370"/>
          </a:xfrm>
          <a:prstGeom prst="rect">
            <a:avLst/>
          </a:prstGeom>
          <a:noFill/>
          <a:ln>
            <a:noFill/>
          </a:ln>
        </p:spPr>
      </p:pic>
      <p:sp>
        <p:nvSpPr>
          <p:cNvPr id="336" name="Google Shape;336;p48"/>
          <p:cNvSpPr txBox="1"/>
          <p:nvPr>
            <p:ph idx="4294967295" type="title"/>
          </p:nvPr>
        </p:nvSpPr>
        <p:spPr>
          <a:xfrm>
            <a:off x="4233775" y="68500"/>
            <a:ext cx="442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變數選擇</a:t>
            </a:r>
            <a:endParaRPr/>
          </a:p>
        </p:txBody>
      </p:sp>
      <p:graphicFrame>
        <p:nvGraphicFramePr>
          <p:cNvPr id="337" name="Google Shape;337;p48"/>
          <p:cNvGraphicFramePr/>
          <p:nvPr/>
        </p:nvGraphicFramePr>
        <p:xfrm>
          <a:off x="4233775" y="1674725"/>
          <a:ext cx="3000000" cy="3000000"/>
        </p:xfrm>
        <a:graphic>
          <a:graphicData uri="http://schemas.openxmlformats.org/drawingml/2006/table">
            <a:tbl>
              <a:tblPr>
                <a:noFill/>
                <a:tableStyleId>{9C450BF5-2003-4ED0-BBDC-F8BD6011287B}</a:tableStyleId>
              </a:tblPr>
              <a:tblGrid>
                <a:gridCol w="2289850"/>
                <a:gridCol w="2289850"/>
              </a:tblGrid>
              <a:tr h="390800">
                <a:tc>
                  <a:txBody>
                    <a:bodyPr/>
                    <a:lstStyle/>
                    <a:p>
                      <a:pPr indent="0" lvl="0" marL="0" rtl="0" algn="ctr">
                        <a:spcBef>
                          <a:spcPts val="0"/>
                        </a:spcBef>
                        <a:spcAft>
                          <a:spcPts val="0"/>
                        </a:spcAft>
                        <a:buNone/>
                      </a:pPr>
                      <a:r>
                        <a:rPr lang="zh-TW"/>
                        <a:t>選擇的變數</a:t>
                      </a:r>
                      <a:endParaRPr/>
                    </a:p>
                  </a:txBody>
                  <a:tcPr marT="91425" marB="91425" marR="91425" marL="91425">
                    <a:lnB cap="flat" cmpd="sng" w="9525">
                      <a:solidFill>
                        <a:srgbClr val="9E9E9E"/>
                      </a:solidFill>
                      <a:prstDash val="solid"/>
                      <a:round/>
                      <a:headEnd len="sm" w="sm" type="none"/>
                      <a:tailEnd len="sm" w="sm" type="none"/>
                    </a:lnB>
                    <a:solidFill>
                      <a:srgbClr val="F8DFBD"/>
                    </a:solidFill>
                  </a:tcPr>
                </a:tc>
                <a:tc>
                  <a:txBody>
                    <a:bodyPr/>
                    <a:lstStyle/>
                    <a:p>
                      <a:pPr indent="0" lvl="0" marL="0" rtl="0" algn="ctr">
                        <a:spcBef>
                          <a:spcPts val="0"/>
                        </a:spcBef>
                        <a:spcAft>
                          <a:spcPts val="0"/>
                        </a:spcAft>
                        <a:buNone/>
                      </a:pPr>
                      <a:r>
                        <a:rPr lang="zh-TW"/>
                        <a:t>p-value</a:t>
                      </a:r>
                      <a:endParaRPr/>
                    </a:p>
                  </a:txBody>
                  <a:tcPr marT="91425" marB="91425" marR="91425" marL="91425">
                    <a:lnB cap="flat" cmpd="sng" w="9525">
                      <a:solidFill>
                        <a:srgbClr val="9E9E9E"/>
                      </a:solidFill>
                      <a:prstDash val="solid"/>
                      <a:round/>
                      <a:headEnd len="sm" w="sm" type="none"/>
                      <a:tailEnd len="sm" w="sm" type="none"/>
                    </a:lnB>
                    <a:solidFill>
                      <a:srgbClr val="F8DFBD"/>
                    </a:solidFill>
                  </a:tcPr>
                </a:tc>
              </a:tr>
              <a:tr h="390800">
                <a:tc>
                  <a:txBody>
                    <a:bodyPr/>
                    <a:lstStyle/>
                    <a:p>
                      <a:pPr indent="0" lvl="0" marL="0" rtl="0" algn="ctr">
                        <a:spcBef>
                          <a:spcPts val="0"/>
                        </a:spcBef>
                        <a:spcAft>
                          <a:spcPts val="0"/>
                        </a:spcAft>
                        <a:buNone/>
                      </a:pPr>
                      <a:r>
                        <a:rPr lang="zh-TW"/>
                        <a:t>人口密度</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1.09785e-08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0800">
                <a:tc>
                  <a:txBody>
                    <a:bodyPr/>
                    <a:lstStyle/>
                    <a:p>
                      <a:pPr indent="0" lvl="0" marL="0" rtl="0" algn="ctr">
                        <a:spcBef>
                          <a:spcPts val="0"/>
                        </a:spcBef>
                        <a:spcAft>
                          <a:spcPts val="0"/>
                        </a:spcAft>
                        <a:buNone/>
                      </a:pPr>
                      <a:r>
                        <a:rPr lang="zh-TW"/>
                        <a:t>租金</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0.00035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0800">
                <a:tc>
                  <a:txBody>
                    <a:bodyPr/>
                    <a:lstStyle/>
                    <a:p>
                      <a:pPr indent="0" lvl="0" marL="0" rtl="0" algn="ctr">
                        <a:spcBef>
                          <a:spcPts val="0"/>
                        </a:spcBef>
                        <a:spcAft>
                          <a:spcPts val="0"/>
                        </a:spcAft>
                        <a:buNone/>
                      </a:pPr>
                      <a:r>
                        <a:rPr lang="zh-TW">
                          <a:solidFill>
                            <a:schemeClr val="dk1"/>
                          </a:solidFill>
                        </a:rPr>
                        <a:t>距離1公里內捷運站數量</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zh-TW"/>
                        <a:t>4.49638e-10</a:t>
                      </a:r>
                      <a:endParaRPr/>
                    </a:p>
                  </a:txBody>
                  <a:tcPr marT="91425" marB="91425" marR="91425" marL="91425">
                    <a:lnT cap="flat" cmpd="sng" w="9525">
                      <a:solidFill>
                        <a:srgbClr val="9E9E9E"/>
                      </a:solidFill>
                      <a:prstDash val="solid"/>
                      <a:round/>
                      <a:headEnd len="sm" w="sm" type="none"/>
                      <a:tailEnd len="sm" w="sm" type="none"/>
                    </a:lnT>
                  </a:tcPr>
                </a:tc>
              </a:tr>
              <a:tr h="390800">
                <a:tc>
                  <a:txBody>
                    <a:bodyPr/>
                    <a:lstStyle/>
                    <a:p>
                      <a:pPr indent="0" lvl="0" marL="0" rtl="0" algn="ctr">
                        <a:spcBef>
                          <a:spcPts val="0"/>
                        </a:spcBef>
                        <a:spcAft>
                          <a:spcPts val="0"/>
                        </a:spcAft>
                        <a:buNone/>
                      </a:pPr>
                      <a:r>
                        <a:rPr lang="zh-TW"/>
                        <a:t>距離1公里內</a:t>
                      </a:r>
                      <a:r>
                        <a:rPr lang="zh-TW"/>
                        <a:t>購物中心</a:t>
                      </a:r>
                      <a:r>
                        <a:rPr lang="zh-TW"/>
                        <a:t>數量</a:t>
                      </a:r>
                      <a:endParaRPr/>
                    </a:p>
                  </a:txBody>
                  <a:tcPr marT="91425" marB="91425" marR="91425" marL="91425"/>
                </a:tc>
                <a:tc>
                  <a:txBody>
                    <a:bodyPr/>
                    <a:lstStyle/>
                    <a:p>
                      <a:pPr indent="0" lvl="0" marL="0" rtl="0" algn="ctr">
                        <a:spcBef>
                          <a:spcPts val="0"/>
                        </a:spcBef>
                        <a:spcAft>
                          <a:spcPts val="0"/>
                        </a:spcAft>
                        <a:buNone/>
                      </a:pPr>
                      <a:r>
                        <a:rPr lang="zh-TW"/>
                        <a:t>4.45426e-07</a:t>
                      </a:r>
                      <a:endParaRPr/>
                    </a:p>
                  </a:txBody>
                  <a:tcPr marT="91425" marB="91425" marR="91425" marL="91425"/>
                </a:tc>
              </a:tr>
              <a:tr h="390800">
                <a:tc>
                  <a:txBody>
                    <a:bodyPr/>
                    <a:lstStyle/>
                    <a:p>
                      <a:pPr indent="0" lvl="0" marL="0" rtl="0" algn="ctr">
                        <a:spcBef>
                          <a:spcPts val="0"/>
                        </a:spcBef>
                        <a:spcAft>
                          <a:spcPts val="0"/>
                        </a:spcAft>
                        <a:buNone/>
                      </a:pPr>
                      <a:r>
                        <a:rPr lang="zh-TW"/>
                        <a:t>距離1公里內學校數量</a:t>
                      </a:r>
                      <a:endParaRPr/>
                    </a:p>
                  </a:txBody>
                  <a:tcPr marT="91425" marB="91425" marR="91425" marL="91425"/>
                </a:tc>
                <a:tc>
                  <a:txBody>
                    <a:bodyPr/>
                    <a:lstStyle/>
                    <a:p>
                      <a:pPr indent="0" lvl="0" marL="0" rtl="0" algn="ctr">
                        <a:spcBef>
                          <a:spcPts val="0"/>
                        </a:spcBef>
                        <a:spcAft>
                          <a:spcPts val="0"/>
                        </a:spcAft>
                        <a:buNone/>
                      </a:pPr>
                      <a:r>
                        <a:rPr lang="zh-TW"/>
                        <a:t>3.52671e-12</a:t>
                      </a:r>
                      <a:endParaRPr/>
                    </a:p>
                  </a:txBody>
                  <a:tcPr marT="91425" marB="91425" marR="91425" marL="91425"/>
                </a:tc>
              </a:tr>
              <a:tr h="390800">
                <a:tc>
                  <a:txBody>
                    <a:bodyPr/>
                    <a:lstStyle/>
                    <a:p>
                      <a:pPr indent="0" lvl="0" marL="0" rtl="0" algn="ctr">
                        <a:spcBef>
                          <a:spcPts val="0"/>
                        </a:spcBef>
                        <a:spcAft>
                          <a:spcPts val="0"/>
                        </a:spcAft>
                        <a:buNone/>
                      </a:pPr>
                      <a:r>
                        <a:rPr lang="zh-TW"/>
                        <a:t>距離2公里內景點數量</a:t>
                      </a:r>
                      <a:endParaRPr/>
                    </a:p>
                  </a:txBody>
                  <a:tcPr marT="91425" marB="91425" marR="91425" marL="91425"/>
                </a:tc>
                <a:tc>
                  <a:txBody>
                    <a:bodyPr/>
                    <a:lstStyle/>
                    <a:p>
                      <a:pPr indent="0" lvl="0" marL="0" rtl="0" algn="ctr">
                        <a:spcBef>
                          <a:spcPts val="0"/>
                        </a:spcBef>
                        <a:spcAft>
                          <a:spcPts val="0"/>
                        </a:spcAft>
                        <a:buNone/>
                      </a:pPr>
                      <a:r>
                        <a:rPr lang="zh-TW"/>
                        <a:t>4.68443e-09</a:t>
                      </a:r>
                      <a:endParaRPr/>
                    </a:p>
                  </a:txBody>
                  <a:tcPr marT="91425" marB="91425" marR="91425" marL="91425"/>
                </a:tc>
              </a:tr>
            </a:tbl>
          </a:graphicData>
        </a:graphic>
      </p:graphicFrame>
      <p:sp>
        <p:nvSpPr>
          <p:cNvPr id="338" name="Google Shape;338;p48"/>
          <p:cNvSpPr txBox="1"/>
          <p:nvPr>
            <p:ph idx="4294967295" type="body"/>
          </p:nvPr>
        </p:nvSpPr>
        <p:spPr>
          <a:xfrm>
            <a:off x="4247225" y="699950"/>
            <a:ext cx="492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Logistic Regression找p-value&lt;0.001</a:t>
            </a:r>
            <a:endParaRPr/>
          </a:p>
          <a:p>
            <a:pPr indent="0" lvl="0" marL="0" rtl="0" algn="l">
              <a:spcBef>
                <a:spcPts val="1600"/>
              </a:spcBef>
              <a:spcAft>
                <a:spcPts val="1600"/>
              </a:spcAft>
              <a:buClr>
                <a:schemeClr val="dk1"/>
              </a:buClr>
              <a:buSzPts val="1100"/>
              <a:buFont typeface="Arial"/>
              <a:buNone/>
            </a:pPr>
            <a:r>
              <a:rPr lang="zh-TW"/>
              <a:t>一共六個變數</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2" name="Shape 342"/>
        <p:cNvGrpSpPr/>
        <p:nvPr/>
      </p:nvGrpSpPr>
      <p:grpSpPr>
        <a:xfrm>
          <a:off x="0" y="0"/>
          <a:ext cx="0" cy="0"/>
          <a:chOff x="0" y="0"/>
          <a:chExt cx="0" cy="0"/>
        </a:xfrm>
      </p:grpSpPr>
      <p:pic>
        <p:nvPicPr>
          <p:cNvPr id="343" name="Google Shape;343;p49"/>
          <p:cNvPicPr preferRelativeResize="0"/>
          <p:nvPr/>
        </p:nvPicPr>
        <p:blipFill>
          <a:blip r:embed="rId3">
            <a:alphaModFix/>
          </a:blip>
          <a:stretch>
            <a:fillRect/>
          </a:stretch>
        </p:blipFill>
        <p:spPr>
          <a:xfrm>
            <a:off x="938938" y="152400"/>
            <a:ext cx="7266114" cy="483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7" name="Shape 347"/>
        <p:cNvGrpSpPr/>
        <p:nvPr/>
      </p:nvGrpSpPr>
      <p:grpSpPr>
        <a:xfrm>
          <a:off x="0" y="0"/>
          <a:ext cx="0" cy="0"/>
          <a:chOff x="0" y="0"/>
          <a:chExt cx="0" cy="0"/>
        </a:xfrm>
      </p:grpSpPr>
      <p:sp>
        <p:nvSpPr>
          <p:cNvPr id="348" name="Google Shape;348;p50"/>
          <p:cNvSpPr txBox="1"/>
          <p:nvPr/>
        </p:nvSpPr>
        <p:spPr>
          <a:xfrm>
            <a:off x="4352150" y="106875"/>
            <a:ext cx="7936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['合計_10~14歲', 0.28673627282468894],</a:t>
            </a:r>
            <a:endParaRPr>
              <a:solidFill>
                <a:schemeClr val="dk1"/>
              </a:solidFill>
            </a:endParaRPr>
          </a:p>
          <a:p>
            <a:pPr indent="0" lvl="0" marL="0" rtl="0" algn="l">
              <a:spcBef>
                <a:spcPts val="0"/>
              </a:spcBef>
              <a:spcAft>
                <a:spcPts val="0"/>
              </a:spcAft>
              <a:buNone/>
            </a:pPr>
            <a:r>
              <a:rPr lang="zh-TW">
                <a:solidFill>
                  <a:schemeClr val="dk1"/>
                </a:solidFill>
              </a:rPr>
              <a:t> ['合計_15~19歲', 0.7746817879785614],</a:t>
            </a:r>
            <a:endParaRPr>
              <a:solidFill>
                <a:schemeClr val="dk1"/>
              </a:solidFill>
            </a:endParaRPr>
          </a:p>
          <a:p>
            <a:pPr indent="0" lvl="0" marL="0" rtl="0" algn="l">
              <a:spcBef>
                <a:spcPts val="0"/>
              </a:spcBef>
              <a:spcAft>
                <a:spcPts val="0"/>
              </a:spcAft>
              <a:buNone/>
            </a:pPr>
            <a:r>
              <a:rPr lang="zh-TW">
                <a:solidFill>
                  <a:schemeClr val="dk1"/>
                </a:solidFill>
              </a:rPr>
              <a:t> ['合計_20~24歲', 0.8923937179680129],</a:t>
            </a:r>
            <a:endParaRPr>
              <a:solidFill>
                <a:schemeClr val="dk1"/>
              </a:solidFill>
            </a:endParaRPr>
          </a:p>
          <a:p>
            <a:pPr indent="0" lvl="0" marL="0" rtl="0" algn="l">
              <a:spcBef>
                <a:spcPts val="0"/>
              </a:spcBef>
              <a:spcAft>
                <a:spcPts val="0"/>
              </a:spcAft>
              <a:buNone/>
            </a:pPr>
            <a:r>
              <a:rPr lang="zh-TW">
                <a:solidFill>
                  <a:schemeClr val="dk1"/>
                </a:solidFill>
              </a:rPr>
              <a:t> ['合計_25~29歲', 0.9950221281988921],</a:t>
            </a:r>
            <a:endParaRPr>
              <a:solidFill>
                <a:schemeClr val="dk1"/>
              </a:solidFill>
            </a:endParaRPr>
          </a:p>
          <a:p>
            <a:pPr indent="0" lvl="0" marL="0" rtl="0" algn="l">
              <a:spcBef>
                <a:spcPts val="0"/>
              </a:spcBef>
              <a:spcAft>
                <a:spcPts val="0"/>
              </a:spcAft>
              <a:buNone/>
            </a:pPr>
            <a:r>
              <a:rPr lang="zh-TW">
                <a:solidFill>
                  <a:schemeClr val="dk1"/>
                </a:solidFill>
              </a:rPr>
              <a:t> ['合計_30~34歲', 0.6700810040840894],</a:t>
            </a:r>
            <a:endParaRPr>
              <a:solidFill>
                <a:schemeClr val="dk1"/>
              </a:solidFill>
            </a:endParaRPr>
          </a:p>
          <a:p>
            <a:pPr indent="0" lvl="0" marL="0" rtl="0" algn="l">
              <a:spcBef>
                <a:spcPts val="0"/>
              </a:spcBef>
              <a:spcAft>
                <a:spcPts val="0"/>
              </a:spcAft>
              <a:buNone/>
            </a:pPr>
            <a:r>
              <a:rPr lang="zh-TW">
                <a:solidFill>
                  <a:schemeClr val="dk1"/>
                </a:solidFill>
              </a:rPr>
              <a:t> ['合計_35~39歲', 0.4245810495872131],</a:t>
            </a:r>
            <a:endParaRPr>
              <a:solidFill>
                <a:schemeClr val="dk1"/>
              </a:solidFill>
            </a:endParaRPr>
          </a:p>
          <a:p>
            <a:pPr indent="0" lvl="0" marL="0" rtl="0" algn="l">
              <a:spcBef>
                <a:spcPts val="0"/>
              </a:spcBef>
              <a:spcAft>
                <a:spcPts val="0"/>
              </a:spcAft>
              <a:buNone/>
            </a:pPr>
            <a:r>
              <a:rPr lang="zh-TW">
                <a:solidFill>
                  <a:schemeClr val="dk1"/>
                </a:solidFill>
              </a:rPr>
              <a:t> ['合計_40~44歲', 0.40561897990233886],</a:t>
            </a:r>
            <a:endParaRPr>
              <a:solidFill>
                <a:schemeClr val="dk1"/>
              </a:solidFill>
            </a:endParaRPr>
          </a:p>
          <a:p>
            <a:pPr indent="0" lvl="0" marL="0" rtl="0" algn="l">
              <a:spcBef>
                <a:spcPts val="0"/>
              </a:spcBef>
              <a:spcAft>
                <a:spcPts val="0"/>
              </a:spcAft>
              <a:buNone/>
            </a:pPr>
            <a:r>
              <a:rPr lang="zh-TW">
                <a:solidFill>
                  <a:schemeClr val="dk1"/>
                </a:solidFill>
              </a:rPr>
              <a:t> ['合計_45~49歲', 0.6833422136459937],</a:t>
            </a:r>
            <a:endParaRPr>
              <a:solidFill>
                <a:schemeClr val="dk1"/>
              </a:solidFill>
            </a:endParaRPr>
          </a:p>
          <a:p>
            <a:pPr indent="0" lvl="0" marL="0" rtl="0" algn="l">
              <a:spcBef>
                <a:spcPts val="0"/>
              </a:spcBef>
              <a:spcAft>
                <a:spcPts val="0"/>
              </a:spcAft>
              <a:buNone/>
            </a:pPr>
            <a:r>
              <a:rPr lang="zh-TW">
                <a:solidFill>
                  <a:schemeClr val="dk1"/>
                </a:solidFill>
              </a:rPr>
              <a:t> ['合計_50~54歲', 0.7163036760222246],</a:t>
            </a:r>
            <a:endParaRPr>
              <a:solidFill>
                <a:schemeClr val="dk1"/>
              </a:solidFill>
            </a:endParaRPr>
          </a:p>
          <a:p>
            <a:pPr indent="0" lvl="0" marL="0" rtl="0" algn="l">
              <a:spcBef>
                <a:spcPts val="0"/>
              </a:spcBef>
              <a:spcAft>
                <a:spcPts val="0"/>
              </a:spcAft>
              <a:buNone/>
            </a:pPr>
            <a:r>
              <a:rPr lang="zh-TW">
                <a:solidFill>
                  <a:schemeClr val="dk1"/>
                </a:solidFill>
              </a:rPr>
              <a:t> ['合計_55~59歲', 0.8013288528247724],</a:t>
            </a:r>
            <a:endParaRPr>
              <a:solidFill>
                <a:schemeClr val="dk1"/>
              </a:solidFill>
            </a:endParaRPr>
          </a:p>
          <a:p>
            <a:pPr indent="0" lvl="0" marL="0" rtl="0" algn="l">
              <a:spcBef>
                <a:spcPts val="0"/>
              </a:spcBef>
              <a:spcAft>
                <a:spcPts val="0"/>
              </a:spcAft>
              <a:buNone/>
            </a:pPr>
            <a:r>
              <a:rPr lang="zh-TW">
                <a:solidFill>
                  <a:schemeClr val="dk1"/>
                </a:solidFill>
              </a:rPr>
              <a:t> ['合計_60~64歲', 0.6837713289366055],</a:t>
            </a:r>
            <a:endParaRPr>
              <a:solidFill>
                <a:schemeClr val="dk1"/>
              </a:solidFill>
            </a:endParaRPr>
          </a:p>
          <a:p>
            <a:pPr indent="0" lvl="0" marL="0" rtl="0" algn="l">
              <a:spcBef>
                <a:spcPts val="0"/>
              </a:spcBef>
              <a:spcAft>
                <a:spcPts val="0"/>
              </a:spcAft>
              <a:buNone/>
            </a:pPr>
            <a:r>
              <a:rPr lang="zh-TW">
                <a:solidFill>
                  <a:schemeClr val="dk1"/>
                </a:solidFill>
              </a:rPr>
              <a:t> ['合計_65~69歲', 0.29319079759367583],</a:t>
            </a:r>
            <a:endParaRPr>
              <a:solidFill>
                <a:schemeClr val="dk1"/>
              </a:solidFill>
            </a:endParaRPr>
          </a:p>
          <a:p>
            <a:pPr indent="0" lvl="0" marL="0" rtl="0" algn="l">
              <a:spcBef>
                <a:spcPts val="0"/>
              </a:spcBef>
              <a:spcAft>
                <a:spcPts val="0"/>
              </a:spcAft>
              <a:buNone/>
            </a:pPr>
            <a:r>
              <a:rPr lang="zh-TW">
                <a:solidFill>
                  <a:schemeClr val="dk1"/>
                </a:solidFill>
              </a:rPr>
              <a:t> ['合計_70~74歲', 0.19037438322663358],</a:t>
            </a:r>
            <a:endParaRPr>
              <a:solidFill>
                <a:schemeClr val="dk1"/>
              </a:solidFill>
            </a:endParaRPr>
          </a:p>
          <a:p>
            <a:pPr indent="0" lvl="0" marL="0" rtl="0" algn="l">
              <a:spcBef>
                <a:spcPts val="0"/>
              </a:spcBef>
              <a:spcAft>
                <a:spcPts val="0"/>
              </a:spcAft>
              <a:buNone/>
            </a:pPr>
            <a:r>
              <a:rPr lang="zh-TW">
                <a:solidFill>
                  <a:schemeClr val="dk1"/>
                </a:solidFill>
              </a:rPr>
              <a:t> ['合計_75~79歲', 0.2963395055487117],</a:t>
            </a:r>
            <a:endParaRPr>
              <a:solidFill>
                <a:schemeClr val="dk1"/>
              </a:solidFill>
            </a:endParaRPr>
          </a:p>
          <a:p>
            <a:pPr indent="0" lvl="0" marL="0" rtl="0" algn="l">
              <a:spcBef>
                <a:spcPts val="0"/>
              </a:spcBef>
              <a:spcAft>
                <a:spcPts val="0"/>
              </a:spcAft>
              <a:buNone/>
            </a:pPr>
            <a:r>
              <a:rPr lang="zh-TW">
                <a:solidFill>
                  <a:schemeClr val="dk1"/>
                </a:solidFill>
              </a:rPr>
              <a:t> ['合計_80~84歲', 0.20119382189177548],</a:t>
            </a:r>
            <a:endParaRPr>
              <a:solidFill>
                <a:schemeClr val="dk1"/>
              </a:solidFill>
            </a:endParaRPr>
          </a:p>
          <a:p>
            <a:pPr indent="0" lvl="0" marL="0" rtl="0" algn="l">
              <a:spcBef>
                <a:spcPts val="0"/>
              </a:spcBef>
              <a:spcAft>
                <a:spcPts val="0"/>
              </a:spcAft>
              <a:buNone/>
            </a:pPr>
            <a:r>
              <a:rPr lang="zh-TW">
                <a:solidFill>
                  <a:schemeClr val="dk1"/>
                </a:solidFill>
              </a:rPr>
              <a:t> ['合計_85~89歲', 0.3161430918480367],</a:t>
            </a:r>
            <a:endParaRPr>
              <a:solidFill>
                <a:schemeClr val="dk1"/>
              </a:solidFill>
            </a:endParaRPr>
          </a:p>
          <a:p>
            <a:pPr indent="0" lvl="0" marL="0" rtl="0" algn="l">
              <a:spcBef>
                <a:spcPts val="0"/>
              </a:spcBef>
              <a:spcAft>
                <a:spcPts val="0"/>
              </a:spcAft>
              <a:buNone/>
            </a:pPr>
            <a:r>
              <a:rPr lang="zh-TW">
                <a:solidFill>
                  <a:schemeClr val="dk1"/>
                </a:solidFill>
              </a:rPr>
              <a:t> ['合計_90~94歲', 0.8175822155519383],</a:t>
            </a:r>
            <a:endParaRPr>
              <a:solidFill>
                <a:schemeClr val="dk1"/>
              </a:solidFill>
            </a:endParaRPr>
          </a:p>
          <a:p>
            <a:pPr indent="0" lvl="0" marL="0" rtl="0" algn="l">
              <a:spcBef>
                <a:spcPts val="0"/>
              </a:spcBef>
              <a:spcAft>
                <a:spcPts val="0"/>
              </a:spcAft>
              <a:buNone/>
            </a:pPr>
            <a:r>
              <a:rPr lang="zh-TW">
                <a:solidFill>
                  <a:schemeClr val="dk1"/>
                </a:solidFill>
              </a:rPr>
              <a:t> ['合計_95~99歲', 0.5153237027122375],</a:t>
            </a:r>
            <a:endParaRPr>
              <a:solidFill>
                <a:schemeClr val="dk1"/>
              </a:solidFill>
            </a:endParaRPr>
          </a:p>
          <a:p>
            <a:pPr indent="0" lvl="0" marL="0" rtl="0" algn="l">
              <a:spcBef>
                <a:spcPts val="0"/>
              </a:spcBef>
              <a:spcAft>
                <a:spcPts val="0"/>
              </a:spcAft>
              <a:buNone/>
            </a:pPr>
            <a:r>
              <a:rPr lang="zh-TW">
                <a:solidFill>
                  <a:schemeClr val="dk1"/>
                </a:solidFill>
              </a:rPr>
              <a:t> ['100歲以上', 0.4354211130317486],</a:t>
            </a:r>
            <a:endParaRPr>
              <a:solidFill>
                <a:schemeClr val="dk1"/>
              </a:solidFill>
            </a:endParaRPr>
          </a:p>
          <a:p>
            <a:pPr indent="0" lvl="0" marL="0" rtl="0" algn="l">
              <a:spcBef>
                <a:spcPts val="0"/>
              </a:spcBef>
              <a:spcAft>
                <a:spcPts val="0"/>
              </a:spcAft>
              <a:buNone/>
            </a:pPr>
            <a:r>
              <a:rPr lang="zh-TW">
                <a:solidFill>
                  <a:schemeClr val="dk1"/>
                </a:solidFill>
              </a:rPr>
              <a:t> ['博', 0.9829503278243883],</a:t>
            </a:r>
            <a:endParaRPr>
              <a:solidFill>
                <a:schemeClr val="dk1"/>
              </a:solidFill>
            </a:endParaRPr>
          </a:p>
          <a:p>
            <a:pPr indent="0" lvl="0" marL="0" rtl="0" algn="l">
              <a:spcBef>
                <a:spcPts val="0"/>
              </a:spcBef>
              <a:spcAft>
                <a:spcPts val="0"/>
              </a:spcAft>
              <a:buNone/>
            </a:pPr>
            <a:r>
              <a:rPr lang="zh-TW">
                <a:solidFill>
                  <a:schemeClr val="dk1"/>
                </a:solidFill>
              </a:rPr>
              <a:t> ['碩', 0.2995078627714183],</a:t>
            </a:r>
            <a:endParaRPr>
              <a:solidFill>
                <a:schemeClr val="dk1"/>
              </a:solidFill>
            </a:endParaRPr>
          </a:p>
          <a:p>
            <a:pPr indent="0" lvl="0" marL="0" rtl="0" algn="l">
              <a:spcBef>
                <a:spcPts val="0"/>
              </a:spcBef>
              <a:spcAft>
                <a:spcPts val="0"/>
              </a:spcAft>
              <a:buNone/>
            </a:pPr>
            <a:r>
              <a:rPr lang="zh-TW">
                <a:solidFill>
                  <a:schemeClr val="dk1"/>
                </a:solidFill>
              </a:rPr>
              <a:t> ['大專', 0.3825802472793792]</a:t>
            </a:r>
            <a:endParaRPr>
              <a:solidFill>
                <a:schemeClr val="dk1"/>
              </a:solidFill>
            </a:endParaRPr>
          </a:p>
        </p:txBody>
      </p:sp>
      <p:sp>
        <p:nvSpPr>
          <p:cNvPr id="349" name="Google Shape;349;p50"/>
          <p:cNvSpPr txBox="1"/>
          <p:nvPr/>
        </p:nvSpPr>
        <p:spPr>
          <a:xfrm>
            <a:off x="0" y="128425"/>
            <a:ext cx="5969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[['MRT_min_distance', 4.496378442217501e-10],</a:t>
            </a:r>
            <a:endParaRPr>
              <a:solidFill>
                <a:schemeClr val="dk1"/>
              </a:solidFill>
            </a:endParaRPr>
          </a:p>
          <a:p>
            <a:pPr indent="0" lvl="0" marL="0" rtl="0" algn="l">
              <a:spcBef>
                <a:spcPts val="0"/>
              </a:spcBef>
              <a:spcAft>
                <a:spcPts val="0"/>
              </a:spcAft>
              <a:buNone/>
            </a:pPr>
            <a:r>
              <a:rPr lang="zh-TW">
                <a:solidFill>
                  <a:schemeClr val="dk1"/>
                </a:solidFill>
              </a:rPr>
              <a:t> ['MRT_count_500', 1.584051899989284e-09],</a:t>
            </a:r>
            <a:endParaRPr>
              <a:solidFill>
                <a:schemeClr val="dk1"/>
              </a:solidFill>
            </a:endParaRPr>
          </a:p>
          <a:p>
            <a:pPr indent="0" lvl="0" marL="0" rtl="0" algn="l">
              <a:spcBef>
                <a:spcPts val="0"/>
              </a:spcBef>
              <a:spcAft>
                <a:spcPts val="0"/>
              </a:spcAft>
              <a:buNone/>
            </a:pPr>
            <a:r>
              <a:rPr lang="zh-TW">
                <a:solidFill>
                  <a:schemeClr val="dk1"/>
                </a:solidFill>
              </a:rPr>
              <a:t> ['MRT_count_1000', 2.073197019380691e-11],</a:t>
            </a:r>
            <a:endParaRPr>
              <a:solidFill>
                <a:schemeClr val="dk1"/>
              </a:solidFill>
            </a:endParaRPr>
          </a:p>
          <a:p>
            <a:pPr indent="0" lvl="0" marL="0" rtl="0" algn="l">
              <a:spcBef>
                <a:spcPts val="0"/>
              </a:spcBef>
              <a:spcAft>
                <a:spcPts val="0"/>
              </a:spcAft>
              <a:buNone/>
            </a:pPr>
            <a:r>
              <a:rPr lang="zh-TW">
                <a:solidFill>
                  <a:schemeClr val="dk1"/>
                </a:solidFill>
              </a:rPr>
              <a:t> ['mall_distance500', 3.2291666909453294e-05],</a:t>
            </a:r>
            <a:endParaRPr>
              <a:solidFill>
                <a:schemeClr val="dk1"/>
              </a:solidFill>
            </a:endParaRPr>
          </a:p>
          <a:p>
            <a:pPr indent="0" lvl="0" marL="0" rtl="0" algn="l">
              <a:spcBef>
                <a:spcPts val="0"/>
              </a:spcBef>
              <a:spcAft>
                <a:spcPts val="0"/>
              </a:spcAft>
              <a:buNone/>
            </a:pPr>
            <a:r>
              <a:rPr lang="zh-TW">
                <a:solidFill>
                  <a:schemeClr val="dk1"/>
                </a:solidFill>
              </a:rPr>
              <a:t> ['mall_distance1000', 4.4542606983847084e-07],</a:t>
            </a:r>
            <a:endParaRPr>
              <a:solidFill>
                <a:schemeClr val="dk1"/>
              </a:solidFill>
            </a:endParaRPr>
          </a:p>
          <a:p>
            <a:pPr indent="0" lvl="0" marL="0" rtl="0" algn="l">
              <a:spcBef>
                <a:spcPts val="0"/>
              </a:spcBef>
              <a:spcAft>
                <a:spcPts val="0"/>
              </a:spcAft>
              <a:buNone/>
            </a:pPr>
            <a:r>
              <a:rPr lang="zh-TW">
                <a:solidFill>
                  <a:schemeClr val="dk1"/>
                </a:solidFill>
              </a:rPr>
              <a:t> ['school_distance500', 1.447590530985009e-07],</a:t>
            </a:r>
            <a:endParaRPr>
              <a:solidFill>
                <a:schemeClr val="dk1"/>
              </a:solidFill>
            </a:endParaRPr>
          </a:p>
          <a:p>
            <a:pPr indent="0" lvl="0" marL="0" rtl="0" algn="l">
              <a:spcBef>
                <a:spcPts val="0"/>
              </a:spcBef>
              <a:spcAft>
                <a:spcPts val="0"/>
              </a:spcAft>
              <a:buNone/>
            </a:pPr>
            <a:r>
              <a:rPr lang="zh-TW">
                <a:solidFill>
                  <a:schemeClr val="dk1"/>
                </a:solidFill>
              </a:rPr>
              <a:t> ['school_distance1000', 3.5267104146783493e-12],</a:t>
            </a:r>
            <a:endParaRPr>
              <a:solidFill>
                <a:schemeClr val="dk1"/>
              </a:solidFill>
            </a:endParaRPr>
          </a:p>
          <a:p>
            <a:pPr indent="0" lvl="0" marL="0" rtl="0" algn="l">
              <a:spcBef>
                <a:spcPts val="0"/>
              </a:spcBef>
              <a:spcAft>
                <a:spcPts val="0"/>
              </a:spcAft>
              <a:buNone/>
            </a:pPr>
            <a:r>
              <a:rPr lang="zh-TW">
                <a:solidFill>
                  <a:schemeClr val="dk1"/>
                </a:solidFill>
              </a:rPr>
              <a:t> ['school_distance1500', 2.546279437594702e-10],</a:t>
            </a:r>
            <a:endParaRPr>
              <a:solidFill>
                <a:schemeClr val="dk1"/>
              </a:solidFill>
            </a:endParaRPr>
          </a:p>
          <a:p>
            <a:pPr indent="0" lvl="0" marL="0" rtl="0" algn="l">
              <a:spcBef>
                <a:spcPts val="0"/>
              </a:spcBef>
              <a:spcAft>
                <a:spcPts val="0"/>
              </a:spcAft>
              <a:buNone/>
            </a:pPr>
            <a:r>
              <a:rPr lang="zh-TW">
                <a:solidFill>
                  <a:schemeClr val="dk1"/>
                </a:solidFill>
              </a:rPr>
              <a:t> ['spot_distance_1000', 4.6335003872368135e-08],</a:t>
            </a:r>
            <a:endParaRPr>
              <a:solidFill>
                <a:schemeClr val="dk1"/>
              </a:solidFill>
            </a:endParaRPr>
          </a:p>
          <a:p>
            <a:pPr indent="0" lvl="0" marL="0" rtl="0" algn="l">
              <a:spcBef>
                <a:spcPts val="0"/>
              </a:spcBef>
              <a:spcAft>
                <a:spcPts val="0"/>
              </a:spcAft>
              <a:buNone/>
            </a:pPr>
            <a:r>
              <a:rPr lang="zh-TW">
                <a:solidFill>
                  <a:schemeClr val="dk1"/>
                </a:solidFill>
              </a:rPr>
              <a:t> ['spot_distance_2000', 4.684427801160191e-09],</a:t>
            </a:r>
            <a:endParaRPr>
              <a:solidFill>
                <a:schemeClr val="dk1"/>
              </a:solidFill>
            </a:endParaRPr>
          </a:p>
          <a:p>
            <a:pPr indent="0" lvl="0" marL="0" rtl="0" algn="l">
              <a:spcBef>
                <a:spcPts val="0"/>
              </a:spcBef>
              <a:spcAft>
                <a:spcPts val="0"/>
              </a:spcAft>
              <a:buNone/>
            </a:pPr>
            <a:r>
              <a:rPr lang="zh-TW">
                <a:solidFill>
                  <a:schemeClr val="dk1"/>
                </a:solidFill>
              </a:rPr>
              <a:t> ['spot_distance_3000', 1.3041431701056453e-08],</a:t>
            </a:r>
            <a:endParaRPr>
              <a:solidFill>
                <a:schemeClr val="dk1"/>
              </a:solidFill>
            </a:endParaRPr>
          </a:p>
          <a:p>
            <a:pPr indent="0" lvl="0" marL="0" rtl="0" algn="l">
              <a:spcBef>
                <a:spcPts val="0"/>
              </a:spcBef>
              <a:spcAft>
                <a:spcPts val="0"/>
              </a:spcAft>
              <a:buNone/>
            </a:pPr>
            <a:r>
              <a:rPr lang="zh-TW">
                <a:solidFill>
                  <a:schemeClr val="dk1"/>
                </a:solidFill>
              </a:rPr>
              <a:t> ['spot_distance_4000', 1.068217155609307e-07],</a:t>
            </a:r>
            <a:endParaRPr>
              <a:solidFill>
                <a:schemeClr val="dk1"/>
              </a:solidFill>
            </a:endParaRPr>
          </a:p>
          <a:p>
            <a:pPr indent="0" lvl="0" marL="0" rtl="0" algn="l">
              <a:spcBef>
                <a:spcPts val="0"/>
              </a:spcBef>
              <a:spcAft>
                <a:spcPts val="0"/>
              </a:spcAft>
              <a:buNone/>
            </a:pPr>
            <a:r>
              <a:rPr lang="zh-TW">
                <a:solidFill>
                  <a:schemeClr val="dk1"/>
                </a:solidFill>
              </a:rPr>
              <a:t> ['spot_distance_5000', 1.004788001827778e-06],</a:t>
            </a:r>
            <a:endParaRPr>
              <a:solidFill>
                <a:schemeClr val="dk1"/>
              </a:solidFill>
            </a:endParaRPr>
          </a:p>
          <a:p>
            <a:pPr indent="0" lvl="0" marL="0" rtl="0" algn="l">
              <a:spcBef>
                <a:spcPts val="0"/>
              </a:spcBef>
              <a:spcAft>
                <a:spcPts val="0"/>
              </a:spcAft>
              <a:buNone/>
            </a:pPr>
            <a:r>
              <a:rPr lang="zh-TW">
                <a:solidFill>
                  <a:schemeClr val="dk1"/>
                </a:solidFill>
              </a:rPr>
              <a:t> ['人口數-合計', 0.7213221199736558],</a:t>
            </a:r>
            <a:endParaRPr>
              <a:solidFill>
                <a:schemeClr val="dk1"/>
              </a:solidFill>
            </a:endParaRPr>
          </a:p>
          <a:p>
            <a:pPr indent="0" lvl="0" marL="0" rtl="0" algn="l">
              <a:spcBef>
                <a:spcPts val="0"/>
              </a:spcBef>
              <a:spcAft>
                <a:spcPts val="0"/>
              </a:spcAft>
              <a:buNone/>
            </a:pPr>
            <a:r>
              <a:rPr lang="zh-TW">
                <a:solidFill>
                  <a:schemeClr val="dk1"/>
                </a:solidFill>
              </a:rPr>
              <a:t> ['男性比例', 0.6504372611038929],</a:t>
            </a:r>
            <a:endParaRPr>
              <a:solidFill>
                <a:schemeClr val="dk1"/>
              </a:solidFill>
            </a:endParaRPr>
          </a:p>
          <a:p>
            <a:pPr indent="0" lvl="0" marL="0" rtl="0" algn="l">
              <a:spcBef>
                <a:spcPts val="0"/>
              </a:spcBef>
              <a:spcAft>
                <a:spcPts val="0"/>
              </a:spcAft>
              <a:buNone/>
            </a:pPr>
            <a:r>
              <a:rPr lang="zh-TW">
                <a:solidFill>
                  <a:schemeClr val="dk1"/>
                </a:solidFill>
              </a:rPr>
              <a:t> ['女性比例', 0.4840063375454644],</a:t>
            </a:r>
            <a:endParaRPr>
              <a:solidFill>
                <a:schemeClr val="dk1"/>
              </a:solidFill>
            </a:endParaRPr>
          </a:p>
          <a:p>
            <a:pPr indent="0" lvl="0" marL="0" rtl="0" algn="l">
              <a:spcBef>
                <a:spcPts val="0"/>
              </a:spcBef>
              <a:spcAft>
                <a:spcPts val="0"/>
              </a:spcAft>
              <a:buNone/>
            </a:pPr>
            <a:r>
              <a:rPr lang="zh-TW">
                <a:solidFill>
                  <a:schemeClr val="dk1"/>
                </a:solidFill>
              </a:rPr>
              <a:t> ['人口密度', 1.0978532214426182e-08],</a:t>
            </a:r>
            <a:endParaRPr>
              <a:solidFill>
                <a:schemeClr val="dk1"/>
              </a:solidFill>
            </a:endParaRPr>
          </a:p>
          <a:p>
            <a:pPr indent="0" lvl="0" marL="0" rtl="0" algn="l">
              <a:spcBef>
                <a:spcPts val="0"/>
              </a:spcBef>
              <a:spcAft>
                <a:spcPts val="0"/>
              </a:spcAft>
              <a:buNone/>
            </a:pPr>
            <a:r>
              <a:rPr lang="zh-TW">
                <a:solidFill>
                  <a:schemeClr val="dk1"/>
                </a:solidFill>
              </a:rPr>
              <a:t> ['平均年齡', 0.5156115571126516],</a:t>
            </a:r>
            <a:endParaRPr>
              <a:solidFill>
                <a:schemeClr val="dk1"/>
              </a:solidFill>
            </a:endParaRPr>
          </a:p>
          <a:p>
            <a:pPr indent="0" lvl="0" marL="0" rtl="0" algn="l">
              <a:spcBef>
                <a:spcPts val="0"/>
              </a:spcBef>
              <a:spcAft>
                <a:spcPts val="0"/>
              </a:spcAft>
              <a:buNone/>
            </a:pPr>
            <a:r>
              <a:rPr lang="zh-TW">
                <a:solidFill>
                  <a:schemeClr val="dk1"/>
                </a:solidFill>
              </a:rPr>
              <a:t> ['20~59歲人數', 0.8639173950959792],</a:t>
            </a:r>
            <a:endParaRPr>
              <a:solidFill>
                <a:schemeClr val="dk1"/>
              </a:solidFill>
            </a:endParaRPr>
          </a:p>
          <a:p>
            <a:pPr indent="0" lvl="0" marL="0" rtl="0" algn="l">
              <a:spcBef>
                <a:spcPts val="0"/>
              </a:spcBef>
              <a:spcAft>
                <a:spcPts val="0"/>
              </a:spcAft>
              <a:buNone/>
            </a:pPr>
            <a:r>
              <a:rPr lang="zh-TW">
                <a:solidFill>
                  <a:schemeClr val="dk1"/>
                </a:solidFill>
              </a:rPr>
              <a:t> ['20~59歲比例', 0.6788827145227163],</a:t>
            </a:r>
            <a:endParaRPr>
              <a:solidFill>
                <a:schemeClr val="dk1"/>
              </a:solidFill>
            </a:endParaRPr>
          </a:p>
          <a:p>
            <a:pPr indent="0" lvl="0" marL="0" rtl="0" algn="l">
              <a:spcBef>
                <a:spcPts val="0"/>
              </a:spcBef>
              <a:spcAft>
                <a:spcPts val="0"/>
              </a:spcAft>
              <a:buNone/>
            </a:pPr>
            <a:r>
              <a:rPr lang="zh-TW">
                <a:solidFill>
                  <a:schemeClr val="dk1"/>
                </a:solidFill>
              </a:rPr>
              <a:t> ['合計_0~4歲', 0.6835586793000529],</a:t>
            </a:r>
            <a:endParaRPr>
              <a:solidFill>
                <a:schemeClr val="dk1"/>
              </a:solidFill>
            </a:endParaRPr>
          </a:p>
          <a:p>
            <a:pPr indent="0" lvl="0" marL="0" rtl="0" algn="l">
              <a:spcBef>
                <a:spcPts val="0"/>
              </a:spcBef>
              <a:spcAft>
                <a:spcPts val="0"/>
              </a:spcAft>
              <a:buNone/>
            </a:pPr>
            <a:r>
              <a:rPr lang="zh-TW">
                <a:solidFill>
                  <a:schemeClr val="dk1"/>
                </a:solidFill>
              </a:rPr>
              <a:t> ['合計_5~9歲', 0.4372894031245932],</a:t>
            </a:r>
            <a:endParaRPr>
              <a:solidFill>
                <a:schemeClr val="dk1"/>
              </a:solidFill>
            </a:endParaRPr>
          </a:p>
          <a:p>
            <a:pPr indent="0" lvl="0" marL="0" rtl="0" algn="l">
              <a:spcBef>
                <a:spcPts val="0"/>
              </a:spcBef>
              <a:spcAft>
                <a:spcPts val="0"/>
              </a:spcAft>
              <a:buNone/>
            </a:pPr>
            <a:r>
              <a:rPr lang="zh-TW">
                <a:solidFill>
                  <a:schemeClr val="dk1"/>
                </a:solidFill>
              </a:rPr>
              <a:t> </a:t>
            </a:r>
            <a:endParaRPr>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3" name="Shape 353"/>
        <p:cNvGrpSpPr/>
        <p:nvPr/>
      </p:nvGrpSpPr>
      <p:grpSpPr>
        <a:xfrm>
          <a:off x="0" y="0"/>
          <a:ext cx="0" cy="0"/>
          <a:chOff x="0" y="0"/>
          <a:chExt cx="0" cy="0"/>
        </a:xfrm>
      </p:grpSpPr>
      <p:sp>
        <p:nvSpPr>
          <p:cNvPr id="354" name="Google Shape;354;p51"/>
          <p:cNvSpPr txBox="1"/>
          <p:nvPr/>
        </p:nvSpPr>
        <p:spPr>
          <a:xfrm>
            <a:off x="442750" y="4296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 ['高中職', 0.6928989380379158],</a:t>
            </a:r>
            <a:endParaRPr>
              <a:solidFill>
                <a:schemeClr val="dk1"/>
              </a:solidFill>
            </a:endParaRPr>
          </a:p>
          <a:p>
            <a:pPr indent="0" lvl="0" marL="0" rtl="0" algn="l">
              <a:spcBef>
                <a:spcPts val="0"/>
              </a:spcBef>
              <a:spcAft>
                <a:spcPts val="0"/>
              </a:spcAft>
              <a:buNone/>
            </a:pPr>
            <a:r>
              <a:rPr lang="zh-TW">
                <a:solidFill>
                  <a:schemeClr val="dk1"/>
                </a:solidFill>
              </a:rPr>
              <a:t> ['國中', 0.8689166197320504],</a:t>
            </a:r>
            <a:endParaRPr>
              <a:solidFill>
                <a:schemeClr val="dk1"/>
              </a:solidFill>
            </a:endParaRPr>
          </a:p>
          <a:p>
            <a:pPr indent="0" lvl="0" marL="0" rtl="0" algn="l">
              <a:spcBef>
                <a:spcPts val="0"/>
              </a:spcBef>
              <a:spcAft>
                <a:spcPts val="0"/>
              </a:spcAft>
              <a:buNone/>
            </a:pPr>
            <a:r>
              <a:rPr lang="zh-TW">
                <a:solidFill>
                  <a:schemeClr val="dk1"/>
                </a:solidFill>
              </a:rPr>
              <a:t> ['國小', 0.48889769614876555],</a:t>
            </a:r>
            <a:endParaRPr>
              <a:solidFill>
                <a:schemeClr val="dk1"/>
              </a:solidFill>
            </a:endParaRPr>
          </a:p>
          <a:p>
            <a:pPr indent="0" lvl="0" marL="0" rtl="0" algn="l">
              <a:spcBef>
                <a:spcPts val="0"/>
              </a:spcBef>
              <a:spcAft>
                <a:spcPts val="0"/>
              </a:spcAft>
              <a:buNone/>
            </a:pPr>
            <a:r>
              <a:rPr lang="zh-TW">
                <a:solidFill>
                  <a:schemeClr val="dk1"/>
                </a:solidFill>
              </a:rPr>
              <a:t> ['自修', 0.47962075665422044],</a:t>
            </a:r>
            <a:endParaRPr>
              <a:solidFill>
                <a:schemeClr val="dk1"/>
              </a:solidFill>
            </a:endParaRPr>
          </a:p>
          <a:p>
            <a:pPr indent="0" lvl="0" marL="0" rtl="0" algn="l">
              <a:spcBef>
                <a:spcPts val="0"/>
              </a:spcBef>
              <a:spcAft>
                <a:spcPts val="0"/>
              </a:spcAft>
              <a:buNone/>
            </a:pPr>
            <a:r>
              <a:rPr lang="zh-TW">
                <a:solidFill>
                  <a:schemeClr val="dk1"/>
                </a:solidFill>
              </a:rPr>
              <a:t> ['不識字', 0.25509159524841096],</a:t>
            </a:r>
            <a:endParaRPr>
              <a:solidFill>
                <a:schemeClr val="dk1"/>
              </a:solidFill>
            </a:endParaRPr>
          </a:p>
          <a:p>
            <a:pPr indent="0" lvl="0" marL="0" rtl="0" algn="l">
              <a:spcBef>
                <a:spcPts val="0"/>
              </a:spcBef>
              <a:spcAft>
                <a:spcPts val="0"/>
              </a:spcAft>
              <a:buNone/>
            </a:pPr>
            <a:r>
              <a:rPr lang="zh-TW">
                <a:solidFill>
                  <a:schemeClr val="dk1"/>
                </a:solidFill>
              </a:rPr>
              <a:t> ['所得中位數', 0.6573677660492832],</a:t>
            </a:r>
            <a:endParaRPr>
              <a:solidFill>
                <a:schemeClr val="dk1"/>
              </a:solidFill>
            </a:endParaRPr>
          </a:p>
          <a:p>
            <a:pPr indent="0" lvl="0" marL="0" rtl="0" algn="l">
              <a:spcBef>
                <a:spcPts val="0"/>
              </a:spcBef>
              <a:spcAft>
                <a:spcPts val="0"/>
              </a:spcAft>
              <a:buNone/>
            </a:pPr>
            <a:r>
              <a:rPr lang="zh-TW">
                <a:solidFill>
                  <a:schemeClr val="dk1"/>
                </a:solidFill>
              </a:rPr>
              <a:t> ['購買力指數', 0.9209172506707917],</a:t>
            </a:r>
            <a:endParaRPr>
              <a:solidFill>
                <a:schemeClr val="dk1"/>
              </a:solidFill>
            </a:endParaRPr>
          </a:p>
          <a:p>
            <a:pPr indent="0" lvl="0" marL="0" rtl="0" algn="l">
              <a:spcBef>
                <a:spcPts val="0"/>
              </a:spcBef>
              <a:spcAft>
                <a:spcPts val="0"/>
              </a:spcAft>
              <a:buNone/>
            </a:pPr>
            <a:r>
              <a:rPr lang="zh-TW">
                <a:solidFill>
                  <a:schemeClr val="dk1"/>
                </a:solidFill>
              </a:rPr>
              <a:t> ['零售飽和指數', 0.44167677767584756],</a:t>
            </a:r>
            <a:endParaRPr>
              <a:solidFill>
                <a:schemeClr val="dk1"/>
              </a:solidFill>
            </a:endParaRPr>
          </a:p>
          <a:p>
            <a:pPr indent="0" lvl="0" marL="0" rtl="0" algn="l">
              <a:spcBef>
                <a:spcPts val="0"/>
              </a:spcBef>
              <a:spcAft>
                <a:spcPts val="0"/>
              </a:spcAft>
              <a:buNone/>
            </a:pPr>
            <a:r>
              <a:rPr lang="zh-TW">
                <a:solidFill>
                  <a:schemeClr val="dk1"/>
                </a:solidFill>
              </a:rPr>
              <a:t> ['租金', 0.0003492040977197921]]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 name="Shape 81"/>
        <p:cNvGrpSpPr/>
        <p:nvPr/>
      </p:nvGrpSpPr>
      <p:grpSpPr>
        <a:xfrm>
          <a:off x="0" y="0"/>
          <a:ext cx="0" cy="0"/>
          <a:chOff x="0" y="0"/>
          <a:chExt cx="0" cy="0"/>
        </a:xfrm>
      </p:grpSpPr>
      <p:pic>
        <p:nvPicPr>
          <p:cNvPr id="82" name="Google Shape;82;p16"/>
          <p:cNvPicPr preferRelativeResize="0"/>
          <p:nvPr/>
        </p:nvPicPr>
        <p:blipFill rotWithShape="1">
          <a:blip r:embed="rId3">
            <a:alphaModFix/>
          </a:blip>
          <a:srcRect b="0" l="0" r="1185" t="0"/>
          <a:stretch/>
        </p:blipFill>
        <p:spPr>
          <a:xfrm>
            <a:off x="1240700" y="152400"/>
            <a:ext cx="6583576" cy="48386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descr="page4image7905152" id="359" name="Google Shape;359;p52"/>
          <p:cNvPicPr preferRelativeResize="0"/>
          <p:nvPr/>
        </p:nvPicPr>
        <p:blipFill rotWithShape="1">
          <a:blip r:embed="rId3">
            <a:alphaModFix/>
          </a:blip>
          <a:srcRect b="0" l="0" r="0" t="0"/>
          <a:stretch/>
        </p:blipFill>
        <p:spPr>
          <a:xfrm>
            <a:off x="0" y="1539700"/>
            <a:ext cx="9144000" cy="3603800"/>
          </a:xfrm>
          <a:prstGeom prst="rect">
            <a:avLst/>
          </a:prstGeom>
          <a:noFill/>
          <a:ln>
            <a:noFill/>
          </a:ln>
        </p:spPr>
      </p:pic>
      <p:pic>
        <p:nvPicPr>
          <p:cNvPr id="360" name="Google Shape;360;p52"/>
          <p:cNvPicPr preferRelativeResize="0"/>
          <p:nvPr/>
        </p:nvPicPr>
        <p:blipFill>
          <a:blip r:embed="rId4">
            <a:alphaModFix/>
          </a:blip>
          <a:stretch>
            <a:fillRect/>
          </a:stretch>
        </p:blipFill>
        <p:spPr>
          <a:xfrm>
            <a:off x="1698400" y="1707525"/>
            <a:ext cx="5587301" cy="3040475"/>
          </a:xfrm>
          <a:prstGeom prst="rect">
            <a:avLst/>
          </a:prstGeom>
          <a:noFill/>
          <a:ln>
            <a:noFill/>
          </a:ln>
        </p:spPr>
      </p:pic>
      <p:sp>
        <p:nvSpPr>
          <p:cNvPr id="361" name="Google Shape;361;p52"/>
          <p:cNvSpPr txBox="1"/>
          <p:nvPr>
            <p:ph idx="4294967295"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模型參數選擇</a:t>
            </a:r>
            <a:endParaRPr/>
          </a:p>
        </p:txBody>
      </p:sp>
      <p:sp>
        <p:nvSpPr>
          <p:cNvPr id="362" name="Google Shape;362;p52"/>
          <p:cNvSpPr txBox="1"/>
          <p:nvPr>
            <p:ph idx="4294967295" type="body"/>
          </p:nvPr>
        </p:nvSpPr>
        <p:spPr>
          <a:xfrm>
            <a:off x="311700" y="847675"/>
            <a:ext cx="8520600" cy="5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Decision Tree：max depth</a:t>
            </a:r>
            <a:endParaRPr/>
          </a:p>
          <a:p>
            <a:pPr indent="-342900" lvl="0" marL="457200" rtl="0" algn="l">
              <a:spcBef>
                <a:spcPts val="0"/>
              </a:spcBef>
              <a:spcAft>
                <a:spcPts val="0"/>
              </a:spcAft>
              <a:buSzPts val="1800"/>
              <a:buChar char="●"/>
            </a:pPr>
            <a:r>
              <a:rPr lang="zh-TW"/>
              <a:t>depth範圍：1~15</a:t>
            </a:r>
            <a:endParaRPr/>
          </a:p>
        </p:txBody>
      </p:sp>
      <p:sp>
        <p:nvSpPr>
          <p:cNvPr id="363" name="Google Shape;363;p52"/>
          <p:cNvSpPr/>
          <p:nvPr/>
        </p:nvSpPr>
        <p:spPr>
          <a:xfrm>
            <a:off x="6281550" y="171175"/>
            <a:ext cx="2655300" cy="1305300"/>
          </a:xfrm>
          <a:prstGeom prst="wedgeRoundRectCallout">
            <a:avLst>
              <a:gd fmla="val -163759" name="adj1"/>
              <a:gd fmla="val 75446" name="adj2"/>
              <a:gd fmla="val 0" name="adj3"/>
            </a:avLst>
          </a:prstGeom>
          <a:solidFill>
            <a:srgbClr val="F8DFBD"/>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2300"/>
              <a:t>選擇</a:t>
            </a:r>
            <a:r>
              <a:rPr lang="zh-TW" sz="2300">
                <a:solidFill>
                  <a:srgbClr val="FF0000"/>
                </a:solidFill>
              </a:rPr>
              <a:t>depth=3</a:t>
            </a:r>
            <a:endParaRPr sz="2300">
              <a:solidFill>
                <a:srgbClr val="FF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descr="page4image7905152" id="368" name="Google Shape;368;p53"/>
          <p:cNvPicPr preferRelativeResize="0"/>
          <p:nvPr/>
        </p:nvPicPr>
        <p:blipFill rotWithShape="1">
          <a:blip r:embed="rId3">
            <a:alphaModFix/>
          </a:blip>
          <a:srcRect b="0" l="0" r="0" t="0"/>
          <a:stretch/>
        </p:blipFill>
        <p:spPr>
          <a:xfrm>
            <a:off x="0" y="1539700"/>
            <a:ext cx="9144000" cy="3603800"/>
          </a:xfrm>
          <a:prstGeom prst="rect">
            <a:avLst/>
          </a:prstGeom>
          <a:noFill/>
          <a:ln>
            <a:noFill/>
          </a:ln>
        </p:spPr>
      </p:pic>
      <p:sp>
        <p:nvSpPr>
          <p:cNvPr id="369" name="Google Shape;369;p53"/>
          <p:cNvSpPr txBox="1"/>
          <p:nvPr>
            <p:ph idx="4294967295"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模型參數選擇</a:t>
            </a:r>
            <a:endParaRPr/>
          </a:p>
        </p:txBody>
      </p:sp>
      <p:sp>
        <p:nvSpPr>
          <p:cNvPr id="370" name="Google Shape;370;p53"/>
          <p:cNvSpPr txBox="1"/>
          <p:nvPr>
            <p:ph idx="4294967295" type="body"/>
          </p:nvPr>
        </p:nvSpPr>
        <p:spPr>
          <a:xfrm>
            <a:off x="311700" y="847675"/>
            <a:ext cx="8520600" cy="5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Random Forest：max depth</a:t>
            </a:r>
            <a:endParaRPr/>
          </a:p>
          <a:p>
            <a:pPr indent="-342900" lvl="0" marL="457200" rtl="0" algn="l">
              <a:spcBef>
                <a:spcPts val="0"/>
              </a:spcBef>
              <a:spcAft>
                <a:spcPts val="0"/>
              </a:spcAft>
              <a:buSzPts val="1800"/>
              <a:buChar char="●"/>
            </a:pPr>
            <a:r>
              <a:rPr lang="zh-TW"/>
              <a:t>depth範圍：1~15</a:t>
            </a:r>
            <a:endParaRPr/>
          </a:p>
        </p:txBody>
      </p:sp>
      <p:sp>
        <p:nvSpPr>
          <p:cNvPr id="371" name="Google Shape;371;p53"/>
          <p:cNvSpPr/>
          <p:nvPr/>
        </p:nvSpPr>
        <p:spPr>
          <a:xfrm>
            <a:off x="6281550" y="94975"/>
            <a:ext cx="2655300" cy="1305300"/>
          </a:xfrm>
          <a:prstGeom prst="wedgeRoundRectCallout">
            <a:avLst>
              <a:gd fmla="val -156728" name="adj1"/>
              <a:gd fmla="val 83760" name="adj2"/>
              <a:gd fmla="val 0" name="adj3"/>
            </a:avLst>
          </a:prstGeom>
          <a:solidFill>
            <a:srgbClr val="F8DFBD"/>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2300"/>
              <a:t>選擇</a:t>
            </a:r>
            <a:r>
              <a:rPr lang="zh-TW" sz="2300">
                <a:solidFill>
                  <a:srgbClr val="FF0000"/>
                </a:solidFill>
              </a:rPr>
              <a:t>depth=4</a:t>
            </a:r>
            <a:endParaRPr sz="2300">
              <a:solidFill>
                <a:srgbClr val="FF0000"/>
              </a:solidFill>
            </a:endParaRPr>
          </a:p>
        </p:txBody>
      </p:sp>
      <p:pic>
        <p:nvPicPr>
          <p:cNvPr id="372" name="Google Shape;372;p53"/>
          <p:cNvPicPr preferRelativeResize="0"/>
          <p:nvPr/>
        </p:nvPicPr>
        <p:blipFill>
          <a:blip r:embed="rId4">
            <a:alphaModFix/>
          </a:blip>
          <a:stretch>
            <a:fillRect/>
          </a:stretch>
        </p:blipFill>
        <p:spPr>
          <a:xfrm>
            <a:off x="1604225" y="1684775"/>
            <a:ext cx="5723626" cy="31606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descr="page4image7905152" id="377" name="Google Shape;377;p54"/>
          <p:cNvPicPr preferRelativeResize="0"/>
          <p:nvPr/>
        </p:nvPicPr>
        <p:blipFill rotWithShape="1">
          <a:blip r:embed="rId3">
            <a:alphaModFix/>
          </a:blip>
          <a:srcRect b="0" l="0" r="0" t="0"/>
          <a:stretch/>
        </p:blipFill>
        <p:spPr>
          <a:xfrm>
            <a:off x="0" y="1539700"/>
            <a:ext cx="9144000" cy="3603800"/>
          </a:xfrm>
          <a:prstGeom prst="rect">
            <a:avLst/>
          </a:prstGeom>
          <a:noFill/>
          <a:ln>
            <a:noFill/>
          </a:ln>
        </p:spPr>
      </p:pic>
      <p:sp>
        <p:nvSpPr>
          <p:cNvPr id="378" name="Google Shape;378;p54"/>
          <p:cNvSpPr txBox="1"/>
          <p:nvPr>
            <p:ph idx="4294967295"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模型參數選擇</a:t>
            </a:r>
            <a:endParaRPr/>
          </a:p>
        </p:txBody>
      </p:sp>
      <p:sp>
        <p:nvSpPr>
          <p:cNvPr id="379" name="Google Shape;379;p54"/>
          <p:cNvSpPr txBox="1"/>
          <p:nvPr>
            <p:ph idx="4294967295" type="body"/>
          </p:nvPr>
        </p:nvSpPr>
        <p:spPr>
          <a:xfrm>
            <a:off x="311700" y="847675"/>
            <a:ext cx="8520600" cy="5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Gradient Boosting：max depth</a:t>
            </a:r>
            <a:endParaRPr/>
          </a:p>
          <a:p>
            <a:pPr indent="-342900" lvl="0" marL="457200" rtl="0" algn="l">
              <a:spcBef>
                <a:spcPts val="0"/>
              </a:spcBef>
              <a:spcAft>
                <a:spcPts val="0"/>
              </a:spcAft>
              <a:buSzPts val="1800"/>
              <a:buChar char="●"/>
            </a:pPr>
            <a:r>
              <a:rPr lang="zh-TW"/>
              <a:t>depth範圍：1~15</a:t>
            </a:r>
            <a:endParaRPr/>
          </a:p>
        </p:txBody>
      </p:sp>
      <p:pic>
        <p:nvPicPr>
          <p:cNvPr id="380" name="Google Shape;380;p54"/>
          <p:cNvPicPr preferRelativeResize="0"/>
          <p:nvPr/>
        </p:nvPicPr>
        <p:blipFill>
          <a:blip r:embed="rId4">
            <a:alphaModFix/>
          </a:blip>
          <a:stretch>
            <a:fillRect/>
          </a:stretch>
        </p:blipFill>
        <p:spPr>
          <a:xfrm>
            <a:off x="1663975" y="1688263"/>
            <a:ext cx="5816049" cy="3154275"/>
          </a:xfrm>
          <a:prstGeom prst="rect">
            <a:avLst/>
          </a:prstGeom>
          <a:noFill/>
          <a:ln>
            <a:noFill/>
          </a:ln>
        </p:spPr>
      </p:pic>
      <p:sp>
        <p:nvSpPr>
          <p:cNvPr id="381" name="Google Shape;381;p54"/>
          <p:cNvSpPr/>
          <p:nvPr/>
        </p:nvSpPr>
        <p:spPr>
          <a:xfrm>
            <a:off x="6281550" y="247375"/>
            <a:ext cx="2655300" cy="1305300"/>
          </a:xfrm>
          <a:prstGeom prst="wedgeRoundRectCallout">
            <a:avLst>
              <a:gd fmla="val -193300" name="adj1"/>
              <a:gd fmla="val 72870" name="adj2"/>
              <a:gd fmla="val 0" name="adj3"/>
            </a:avLst>
          </a:prstGeom>
          <a:solidFill>
            <a:srgbClr val="F8DFBD"/>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2300"/>
              <a:t>選擇</a:t>
            </a:r>
            <a:r>
              <a:rPr lang="zh-TW" sz="2300">
                <a:solidFill>
                  <a:srgbClr val="FF0000"/>
                </a:solidFill>
              </a:rPr>
              <a:t>depth=1</a:t>
            </a:r>
            <a:endParaRPr sz="2300">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descr="page6image10436608" id="386" name="Google Shape;386;p55"/>
          <p:cNvPicPr preferRelativeResize="0"/>
          <p:nvPr/>
        </p:nvPicPr>
        <p:blipFill rotWithShape="1">
          <a:blip r:embed="rId3">
            <a:alphaModFix/>
          </a:blip>
          <a:srcRect b="0" l="0" r="0" t="0"/>
          <a:stretch/>
        </p:blipFill>
        <p:spPr>
          <a:xfrm>
            <a:off x="5273039" y="1021080"/>
            <a:ext cx="2794304" cy="4122420"/>
          </a:xfrm>
          <a:prstGeom prst="rect">
            <a:avLst/>
          </a:prstGeom>
          <a:noFill/>
          <a:ln>
            <a:noFill/>
          </a:ln>
        </p:spPr>
      </p:pic>
      <p:graphicFrame>
        <p:nvGraphicFramePr>
          <p:cNvPr id="387" name="Google Shape;387;p55"/>
          <p:cNvGraphicFramePr/>
          <p:nvPr/>
        </p:nvGraphicFramePr>
        <p:xfrm>
          <a:off x="621325" y="1869350"/>
          <a:ext cx="3000000" cy="3000000"/>
        </p:xfrm>
        <a:graphic>
          <a:graphicData uri="http://schemas.openxmlformats.org/drawingml/2006/table">
            <a:tbl>
              <a:tblPr>
                <a:noFill/>
                <a:tableStyleId>{9C450BF5-2003-4ED0-BBDC-F8BD6011287B}</a:tableStyleId>
              </a:tblPr>
              <a:tblGrid>
                <a:gridCol w="1927250"/>
                <a:gridCol w="1927250"/>
              </a:tblGrid>
              <a:tr h="100000">
                <a:tc>
                  <a:txBody>
                    <a:bodyPr/>
                    <a:lstStyle/>
                    <a:p>
                      <a:pPr indent="0" lvl="0" marL="0" rtl="0" algn="ctr">
                        <a:spcBef>
                          <a:spcPts val="0"/>
                        </a:spcBef>
                        <a:spcAft>
                          <a:spcPts val="0"/>
                        </a:spcAft>
                        <a:buNone/>
                      </a:pPr>
                      <a:r>
                        <a:rPr lang="zh-TW"/>
                        <a:t>模型</a:t>
                      </a:r>
                      <a:endParaRPr/>
                    </a:p>
                  </a:txBody>
                  <a:tcPr marT="91425" marB="91425" marR="91425" marL="91425">
                    <a:solidFill>
                      <a:srgbClr val="F8DFBD"/>
                    </a:solidFill>
                  </a:tcPr>
                </a:tc>
                <a:tc>
                  <a:txBody>
                    <a:bodyPr/>
                    <a:lstStyle/>
                    <a:p>
                      <a:pPr indent="0" lvl="0" marL="0" rtl="0" algn="ctr">
                        <a:spcBef>
                          <a:spcPts val="0"/>
                        </a:spcBef>
                        <a:spcAft>
                          <a:spcPts val="0"/>
                        </a:spcAft>
                        <a:buNone/>
                      </a:pPr>
                      <a:r>
                        <a:rPr lang="zh-TW"/>
                        <a:t>參數選擇</a:t>
                      </a:r>
                      <a:endParaRPr/>
                    </a:p>
                  </a:txBody>
                  <a:tcPr marT="91425" marB="91425" marR="91425" marL="91425">
                    <a:solidFill>
                      <a:srgbClr val="F8DFBD"/>
                    </a:solidFill>
                  </a:tcPr>
                </a:tc>
              </a:tr>
              <a:tr h="381000">
                <a:tc>
                  <a:txBody>
                    <a:bodyPr/>
                    <a:lstStyle/>
                    <a:p>
                      <a:pPr indent="0" lvl="0" marL="0" rtl="0" algn="ctr">
                        <a:spcBef>
                          <a:spcPts val="0"/>
                        </a:spcBef>
                        <a:spcAft>
                          <a:spcPts val="0"/>
                        </a:spcAft>
                        <a:buNone/>
                      </a:pPr>
                      <a:r>
                        <a:rPr lang="zh-TW"/>
                        <a:t>Decision Tree</a:t>
                      </a:r>
                      <a:endParaRPr/>
                    </a:p>
                  </a:txBody>
                  <a:tcPr marT="91425" marB="91425" marR="91425" marL="91425"/>
                </a:tc>
                <a:tc>
                  <a:txBody>
                    <a:bodyPr/>
                    <a:lstStyle/>
                    <a:p>
                      <a:pPr indent="0" lvl="0" marL="0" rtl="0" algn="ctr">
                        <a:spcBef>
                          <a:spcPts val="0"/>
                        </a:spcBef>
                        <a:spcAft>
                          <a:spcPts val="0"/>
                        </a:spcAft>
                        <a:buNone/>
                      </a:pPr>
                      <a:r>
                        <a:rPr lang="zh-TW"/>
                        <a:t>depth=3</a:t>
                      </a:r>
                      <a:endParaRPr/>
                    </a:p>
                  </a:txBody>
                  <a:tcPr marT="91425" marB="91425" marR="91425" marL="91425"/>
                </a:tc>
              </a:tr>
              <a:tr h="381000">
                <a:tc>
                  <a:txBody>
                    <a:bodyPr/>
                    <a:lstStyle/>
                    <a:p>
                      <a:pPr indent="0" lvl="0" marL="0" rtl="0" algn="ctr">
                        <a:spcBef>
                          <a:spcPts val="0"/>
                        </a:spcBef>
                        <a:spcAft>
                          <a:spcPts val="0"/>
                        </a:spcAft>
                        <a:buNone/>
                      </a:pPr>
                      <a:r>
                        <a:rPr lang="zh-TW"/>
                        <a:t>Random Forest</a:t>
                      </a:r>
                      <a:endParaRPr/>
                    </a:p>
                  </a:txBody>
                  <a:tcPr marT="91425" marB="91425" marR="91425" marL="91425"/>
                </a:tc>
                <a:tc>
                  <a:txBody>
                    <a:bodyPr/>
                    <a:lstStyle/>
                    <a:p>
                      <a:pPr indent="0" lvl="0" marL="0" rtl="0" algn="ctr">
                        <a:spcBef>
                          <a:spcPts val="0"/>
                        </a:spcBef>
                        <a:spcAft>
                          <a:spcPts val="0"/>
                        </a:spcAft>
                        <a:buNone/>
                      </a:pPr>
                      <a:r>
                        <a:rPr lang="zh-TW">
                          <a:solidFill>
                            <a:schemeClr val="dk1"/>
                          </a:solidFill>
                        </a:rPr>
                        <a:t>depth=4</a:t>
                      </a:r>
                      <a:endParaRPr/>
                    </a:p>
                  </a:txBody>
                  <a:tcPr marT="91425" marB="91425" marR="91425" marL="91425"/>
                </a:tc>
              </a:tr>
              <a:tr h="381000">
                <a:tc>
                  <a:txBody>
                    <a:bodyPr/>
                    <a:lstStyle/>
                    <a:p>
                      <a:pPr indent="0" lvl="0" marL="0" rtl="0" algn="ctr">
                        <a:spcBef>
                          <a:spcPts val="0"/>
                        </a:spcBef>
                        <a:spcAft>
                          <a:spcPts val="0"/>
                        </a:spcAft>
                        <a:buNone/>
                      </a:pPr>
                      <a:r>
                        <a:rPr lang="zh-TW"/>
                        <a:t>Gradient Boosting</a:t>
                      </a:r>
                      <a:endParaRPr/>
                    </a:p>
                  </a:txBody>
                  <a:tcPr marT="91425" marB="91425" marR="91425" marL="91425"/>
                </a:tc>
                <a:tc>
                  <a:txBody>
                    <a:bodyPr/>
                    <a:lstStyle/>
                    <a:p>
                      <a:pPr indent="0" lvl="0" marL="0" rtl="0" algn="ctr">
                        <a:spcBef>
                          <a:spcPts val="0"/>
                        </a:spcBef>
                        <a:spcAft>
                          <a:spcPts val="0"/>
                        </a:spcAft>
                        <a:buNone/>
                      </a:pPr>
                      <a:r>
                        <a:rPr lang="zh-TW">
                          <a:solidFill>
                            <a:schemeClr val="dk1"/>
                          </a:solidFill>
                        </a:rPr>
                        <a:t>depth=1</a:t>
                      </a:r>
                      <a:endParaRPr/>
                    </a:p>
                  </a:txBody>
                  <a:tcPr marT="91425" marB="91425" marR="91425" marL="91425"/>
                </a:tc>
              </a:tr>
              <a:tr h="396200">
                <a:tc>
                  <a:txBody>
                    <a:bodyPr/>
                    <a:lstStyle/>
                    <a:p>
                      <a:pPr indent="0" lvl="0" marL="0" rtl="0" algn="ctr">
                        <a:spcBef>
                          <a:spcPts val="0"/>
                        </a:spcBef>
                        <a:spcAft>
                          <a:spcPts val="0"/>
                        </a:spcAft>
                        <a:buNone/>
                      </a:pPr>
                      <a:r>
                        <a:rPr lang="zh-TW"/>
                        <a:t>Logistic Regression</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sp>
        <p:nvSpPr>
          <p:cNvPr id="388" name="Google Shape;388;p55"/>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模型參數選擇</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2" name="Shape 392"/>
        <p:cNvGrpSpPr/>
        <p:nvPr/>
      </p:nvGrpSpPr>
      <p:grpSpPr>
        <a:xfrm>
          <a:off x="0" y="0"/>
          <a:ext cx="0" cy="0"/>
          <a:chOff x="0" y="0"/>
          <a:chExt cx="0" cy="0"/>
        </a:xfrm>
      </p:grpSpPr>
      <p:sp>
        <p:nvSpPr>
          <p:cNvPr id="393" name="Google Shape;393;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模型選擇</a:t>
            </a:r>
            <a:endParaRPr/>
          </a:p>
        </p:txBody>
      </p:sp>
      <p:sp>
        <p:nvSpPr>
          <p:cNvPr id="394" name="Google Shape;394;p56"/>
          <p:cNvSpPr txBox="1"/>
          <p:nvPr>
            <p:ph idx="1" type="body"/>
          </p:nvPr>
        </p:nvSpPr>
        <p:spPr>
          <a:xfrm>
            <a:off x="311700" y="1152475"/>
            <a:ext cx="8520600" cy="47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10 fold cross validation</a:t>
            </a:r>
            <a:endParaRPr/>
          </a:p>
        </p:txBody>
      </p:sp>
      <p:grpSp>
        <p:nvGrpSpPr>
          <p:cNvPr id="395" name="Google Shape;395;p56"/>
          <p:cNvGrpSpPr/>
          <p:nvPr/>
        </p:nvGrpSpPr>
        <p:grpSpPr>
          <a:xfrm>
            <a:off x="1766050" y="1531125"/>
            <a:ext cx="6007193" cy="3213725"/>
            <a:chOff x="1766050" y="1531125"/>
            <a:chExt cx="6007193" cy="3213725"/>
          </a:xfrm>
        </p:grpSpPr>
        <p:pic>
          <p:nvPicPr>
            <p:cNvPr id="396" name="Google Shape;396;p56"/>
            <p:cNvPicPr preferRelativeResize="0"/>
            <p:nvPr/>
          </p:nvPicPr>
          <p:blipFill>
            <a:blip r:embed="rId3">
              <a:alphaModFix/>
            </a:blip>
            <a:stretch>
              <a:fillRect/>
            </a:stretch>
          </p:blipFill>
          <p:spPr>
            <a:xfrm>
              <a:off x="1766050" y="1531125"/>
              <a:ext cx="6007193" cy="3213725"/>
            </a:xfrm>
            <a:prstGeom prst="rect">
              <a:avLst/>
            </a:prstGeom>
            <a:noFill/>
            <a:ln>
              <a:noFill/>
            </a:ln>
          </p:spPr>
        </p:pic>
        <p:sp>
          <p:nvSpPr>
            <p:cNvPr id="397" name="Google Shape;397;p56"/>
            <p:cNvSpPr/>
            <p:nvPr/>
          </p:nvSpPr>
          <p:spPr>
            <a:xfrm>
              <a:off x="3843650" y="2586363"/>
              <a:ext cx="795600" cy="605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1" name="Shape 401"/>
        <p:cNvGrpSpPr/>
        <p:nvPr/>
      </p:nvGrpSpPr>
      <p:grpSpPr>
        <a:xfrm>
          <a:off x="0" y="0"/>
          <a:ext cx="0" cy="0"/>
          <a:chOff x="0" y="0"/>
          <a:chExt cx="0" cy="0"/>
        </a:xfrm>
      </p:grpSpPr>
      <p:pic>
        <p:nvPicPr>
          <p:cNvPr descr="page20image7915776" id="402" name="Google Shape;402;p57"/>
          <p:cNvPicPr preferRelativeResize="0"/>
          <p:nvPr/>
        </p:nvPicPr>
        <p:blipFill rotWithShape="1">
          <a:blip r:embed="rId3">
            <a:alphaModFix/>
          </a:blip>
          <a:srcRect b="0" l="0" r="0" t="0"/>
          <a:stretch/>
        </p:blipFill>
        <p:spPr>
          <a:xfrm>
            <a:off x="0" y="1624975"/>
            <a:ext cx="9144000" cy="3518525"/>
          </a:xfrm>
          <a:prstGeom prst="rect">
            <a:avLst/>
          </a:prstGeom>
          <a:noFill/>
          <a:ln>
            <a:noFill/>
          </a:ln>
        </p:spPr>
      </p:pic>
      <p:sp>
        <p:nvSpPr>
          <p:cNvPr id="403" name="Google Shape;403;p57"/>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模型選擇</a:t>
            </a:r>
            <a:endParaRPr/>
          </a:p>
        </p:txBody>
      </p:sp>
      <p:sp>
        <p:nvSpPr>
          <p:cNvPr id="404" name="Google Shape;404;p57"/>
          <p:cNvSpPr txBox="1"/>
          <p:nvPr>
            <p:ph idx="4294967295" type="body"/>
          </p:nvPr>
        </p:nvSpPr>
        <p:spPr>
          <a:xfrm>
            <a:off x="311700" y="1152475"/>
            <a:ext cx="8520600" cy="47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10 fold cross validation</a:t>
            </a:r>
            <a:endParaRPr/>
          </a:p>
        </p:txBody>
      </p:sp>
      <p:grpSp>
        <p:nvGrpSpPr>
          <p:cNvPr id="405" name="Google Shape;405;p57"/>
          <p:cNvGrpSpPr/>
          <p:nvPr/>
        </p:nvGrpSpPr>
        <p:grpSpPr>
          <a:xfrm>
            <a:off x="11225" y="2129126"/>
            <a:ext cx="4459626" cy="2372350"/>
            <a:chOff x="11225" y="2129126"/>
            <a:chExt cx="4459626" cy="2372350"/>
          </a:xfrm>
        </p:grpSpPr>
        <p:pic>
          <p:nvPicPr>
            <p:cNvPr id="406" name="Google Shape;406;p57"/>
            <p:cNvPicPr preferRelativeResize="0"/>
            <p:nvPr/>
          </p:nvPicPr>
          <p:blipFill>
            <a:blip r:embed="rId4">
              <a:alphaModFix/>
            </a:blip>
            <a:stretch>
              <a:fillRect/>
            </a:stretch>
          </p:blipFill>
          <p:spPr>
            <a:xfrm>
              <a:off x="11225" y="2129126"/>
              <a:ext cx="4459626" cy="2372350"/>
            </a:xfrm>
            <a:prstGeom prst="rect">
              <a:avLst/>
            </a:prstGeom>
            <a:noFill/>
            <a:ln>
              <a:noFill/>
            </a:ln>
          </p:spPr>
        </p:pic>
        <p:sp>
          <p:nvSpPr>
            <p:cNvPr id="407" name="Google Shape;407;p57"/>
            <p:cNvSpPr/>
            <p:nvPr/>
          </p:nvSpPr>
          <p:spPr>
            <a:xfrm>
              <a:off x="3608300" y="2790275"/>
              <a:ext cx="795600" cy="605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57"/>
          <p:cNvGrpSpPr/>
          <p:nvPr/>
        </p:nvGrpSpPr>
        <p:grpSpPr>
          <a:xfrm>
            <a:off x="4601850" y="2129125"/>
            <a:ext cx="4459624" cy="2395662"/>
            <a:chOff x="4601850" y="2129125"/>
            <a:chExt cx="4459624" cy="2395662"/>
          </a:xfrm>
        </p:grpSpPr>
        <p:pic>
          <p:nvPicPr>
            <p:cNvPr id="409" name="Google Shape;409;p57"/>
            <p:cNvPicPr preferRelativeResize="0"/>
            <p:nvPr/>
          </p:nvPicPr>
          <p:blipFill>
            <a:blip r:embed="rId5">
              <a:alphaModFix/>
            </a:blip>
            <a:stretch>
              <a:fillRect/>
            </a:stretch>
          </p:blipFill>
          <p:spPr>
            <a:xfrm>
              <a:off x="4601850" y="2129125"/>
              <a:ext cx="4459624" cy="2395662"/>
            </a:xfrm>
            <a:prstGeom prst="rect">
              <a:avLst/>
            </a:prstGeom>
            <a:noFill/>
            <a:ln>
              <a:noFill/>
            </a:ln>
          </p:spPr>
        </p:pic>
        <p:sp>
          <p:nvSpPr>
            <p:cNvPr id="410" name="Google Shape;410;p57"/>
            <p:cNvSpPr/>
            <p:nvPr/>
          </p:nvSpPr>
          <p:spPr>
            <a:xfrm>
              <a:off x="6035525" y="2269200"/>
              <a:ext cx="795600" cy="605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4" name="Shape 414"/>
        <p:cNvGrpSpPr/>
        <p:nvPr/>
      </p:nvGrpSpPr>
      <p:grpSpPr>
        <a:xfrm>
          <a:off x="0" y="0"/>
          <a:ext cx="0" cy="0"/>
          <a:chOff x="0" y="0"/>
          <a:chExt cx="0" cy="0"/>
        </a:xfrm>
      </p:grpSpPr>
      <p:sp>
        <p:nvSpPr>
          <p:cNvPr id="415" name="Google Shape;415;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模型選擇</a:t>
            </a:r>
            <a:endParaRPr/>
          </a:p>
        </p:txBody>
      </p:sp>
      <p:sp>
        <p:nvSpPr>
          <p:cNvPr id="416" name="Google Shape;416;p58"/>
          <p:cNvSpPr txBox="1"/>
          <p:nvPr>
            <p:ph idx="1" type="body"/>
          </p:nvPr>
        </p:nvSpPr>
        <p:spPr>
          <a:xfrm>
            <a:off x="311700" y="1152475"/>
            <a:ext cx="8520600" cy="47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10 fold cross validation</a:t>
            </a:r>
            <a:endParaRPr/>
          </a:p>
        </p:txBody>
      </p:sp>
      <p:pic>
        <p:nvPicPr>
          <p:cNvPr id="417" name="Google Shape;417;p58"/>
          <p:cNvPicPr preferRelativeResize="0"/>
          <p:nvPr/>
        </p:nvPicPr>
        <p:blipFill rotWithShape="1">
          <a:blip r:embed="rId3">
            <a:alphaModFix/>
          </a:blip>
          <a:srcRect b="0" l="0" r="783" t="0"/>
          <a:stretch/>
        </p:blipFill>
        <p:spPr>
          <a:xfrm>
            <a:off x="1887075" y="1624975"/>
            <a:ext cx="5666475" cy="3031225"/>
          </a:xfrm>
          <a:prstGeom prst="rect">
            <a:avLst/>
          </a:prstGeom>
          <a:noFill/>
          <a:ln>
            <a:noFill/>
          </a:ln>
        </p:spPr>
      </p:pic>
      <p:sp>
        <p:nvSpPr>
          <p:cNvPr id="418" name="Google Shape;418;p58"/>
          <p:cNvSpPr/>
          <p:nvPr/>
        </p:nvSpPr>
        <p:spPr>
          <a:xfrm>
            <a:off x="3776400" y="2510125"/>
            <a:ext cx="795600" cy="605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2" name="Shape 422"/>
        <p:cNvGrpSpPr/>
        <p:nvPr/>
      </p:nvGrpSpPr>
      <p:grpSpPr>
        <a:xfrm>
          <a:off x="0" y="0"/>
          <a:ext cx="0" cy="0"/>
          <a:chOff x="0" y="0"/>
          <a:chExt cx="0" cy="0"/>
        </a:xfrm>
      </p:grpSpPr>
      <p:sp>
        <p:nvSpPr>
          <p:cNvPr id="423" name="Google Shape;423;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模型選擇</a:t>
            </a:r>
            <a:endParaRPr/>
          </a:p>
        </p:txBody>
      </p:sp>
      <p:sp>
        <p:nvSpPr>
          <p:cNvPr id="424" name="Google Shape;424;p59"/>
          <p:cNvSpPr txBox="1"/>
          <p:nvPr>
            <p:ph idx="1" type="body"/>
          </p:nvPr>
        </p:nvSpPr>
        <p:spPr>
          <a:xfrm>
            <a:off x="311700" y="1152475"/>
            <a:ext cx="8520600" cy="47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10 fold cross validation</a:t>
            </a:r>
            <a:endParaRPr/>
          </a:p>
        </p:txBody>
      </p:sp>
      <p:grpSp>
        <p:nvGrpSpPr>
          <p:cNvPr id="425" name="Google Shape;425;p59"/>
          <p:cNvGrpSpPr/>
          <p:nvPr/>
        </p:nvGrpSpPr>
        <p:grpSpPr>
          <a:xfrm>
            <a:off x="1734306" y="1561904"/>
            <a:ext cx="5977495" cy="3320865"/>
            <a:chOff x="1466474" y="3640625"/>
            <a:chExt cx="4267201" cy="2286939"/>
          </a:xfrm>
        </p:grpSpPr>
        <p:pic>
          <p:nvPicPr>
            <p:cNvPr id="426" name="Google Shape;426;p59"/>
            <p:cNvPicPr preferRelativeResize="0"/>
            <p:nvPr/>
          </p:nvPicPr>
          <p:blipFill>
            <a:blip r:embed="rId3">
              <a:alphaModFix/>
            </a:blip>
            <a:stretch>
              <a:fillRect/>
            </a:stretch>
          </p:blipFill>
          <p:spPr>
            <a:xfrm>
              <a:off x="1466474" y="3640625"/>
              <a:ext cx="4267201" cy="2286939"/>
            </a:xfrm>
            <a:prstGeom prst="rect">
              <a:avLst/>
            </a:prstGeom>
            <a:noFill/>
            <a:ln>
              <a:noFill/>
            </a:ln>
          </p:spPr>
        </p:pic>
        <p:sp>
          <p:nvSpPr>
            <p:cNvPr id="427" name="Google Shape;427;p59"/>
            <p:cNvSpPr/>
            <p:nvPr/>
          </p:nvSpPr>
          <p:spPr>
            <a:xfrm>
              <a:off x="2895850" y="4003410"/>
              <a:ext cx="596400" cy="4440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模型結果</a:t>
            </a:r>
            <a:endParaRPr/>
          </a:p>
        </p:txBody>
      </p:sp>
      <p:graphicFrame>
        <p:nvGraphicFramePr>
          <p:cNvPr id="433" name="Google Shape;433;p60"/>
          <p:cNvGraphicFramePr/>
          <p:nvPr/>
        </p:nvGraphicFramePr>
        <p:xfrm>
          <a:off x="750900" y="1774425"/>
          <a:ext cx="3000000" cy="3000000"/>
        </p:xfrm>
        <a:graphic>
          <a:graphicData uri="http://schemas.openxmlformats.org/drawingml/2006/table">
            <a:tbl>
              <a:tblPr>
                <a:noFill/>
                <a:tableStyleId>{9C450BF5-2003-4ED0-BBDC-F8BD6011287B}</a:tableStyleId>
              </a:tblPr>
              <a:tblGrid>
                <a:gridCol w="1811575"/>
                <a:gridCol w="1166125"/>
                <a:gridCol w="1166125"/>
                <a:gridCol w="1166125"/>
                <a:gridCol w="1166125"/>
                <a:gridCol w="1166125"/>
              </a:tblGrid>
              <a:tr h="100000">
                <a:tc>
                  <a:txBody>
                    <a:bodyPr/>
                    <a:lstStyle/>
                    <a:p>
                      <a:pPr indent="0" lvl="0" marL="0" rtl="0" algn="ctr">
                        <a:spcBef>
                          <a:spcPts val="0"/>
                        </a:spcBef>
                        <a:spcAft>
                          <a:spcPts val="0"/>
                        </a:spcAft>
                        <a:buNone/>
                      </a:pPr>
                      <a:r>
                        <a:rPr lang="zh-TW"/>
                        <a:t>模型/指標</a:t>
                      </a:r>
                      <a:endParaRPr/>
                    </a:p>
                  </a:txBody>
                  <a:tcPr marT="91425" marB="91425" marR="91425" marL="91425" anchor="ctr">
                    <a:solidFill>
                      <a:srgbClr val="F8DFBD"/>
                    </a:solidFill>
                  </a:tcPr>
                </a:tc>
                <a:tc>
                  <a:txBody>
                    <a:bodyPr/>
                    <a:lstStyle/>
                    <a:p>
                      <a:pPr indent="0" lvl="0" marL="0" rtl="0" algn="ctr">
                        <a:spcBef>
                          <a:spcPts val="0"/>
                        </a:spcBef>
                        <a:spcAft>
                          <a:spcPts val="0"/>
                        </a:spcAft>
                        <a:buNone/>
                      </a:pPr>
                      <a:r>
                        <a:rPr lang="zh-TW"/>
                        <a:t>accuracy</a:t>
                      </a:r>
                      <a:endParaRPr/>
                    </a:p>
                  </a:txBody>
                  <a:tcPr marT="91425" marB="91425" marR="91425" marL="91425" anchor="ctr">
                    <a:solidFill>
                      <a:srgbClr val="F8DFBD"/>
                    </a:solidFill>
                  </a:tcPr>
                </a:tc>
                <a:tc>
                  <a:txBody>
                    <a:bodyPr/>
                    <a:lstStyle/>
                    <a:p>
                      <a:pPr indent="0" lvl="0" marL="0" rtl="0" algn="ctr">
                        <a:spcBef>
                          <a:spcPts val="0"/>
                        </a:spcBef>
                        <a:spcAft>
                          <a:spcPts val="0"/>
                        </a:spcAft>
                        <a:buNone/>
                      </a:pPr>
                      <a:r>
                        <a:rPr lang="zh-TW"/>
                        <a:t>precision</a:t>
                      </a:r>
                      <a:endParaRPr/>
                    </a:p>
                  </a:txBody>
                  <a:tcPr marT="91425" marB="91425" marR="91425" marL="91425" anchor="ctr">
                    <a:solidFill>
                      <a:srgbClr val="F8DFBD"/>
                    </a:solidFill>
                  </a:tcPr>
                </a:tc>
                <a:tc>
                  <a:txBody>
                    <a:bodyPr/>
                    <a:lstStyle/>
                    <a:p>
                      <a:pPr indent="0" lvl="0" marL="0" rtl="0" algn="ctr">
                        <a:spcBef>
                          <a:spcPts val="0"/>
                        </a:spcBef>
                        <a:spcAft>
                          <a:spcPts val="0"/>
                        </a:spcAft>
                        <a:buNone/>
                      </a:pPr>
                      <a:r>
                        <a:rPr lang="zh-TW"/>
                        <a:t>recall</a:t>
                      </a:r>
                      <a:endParaRPr/>
                    </a:p>
                  </a:txBody>
                  <a:tcPr marT="91425" marB="91425" marR="91425" marL="91425" anchor="ctr">
                    <a:solidFill>
                      <a:srgbClr val="F8DFBD"/>
                    </a:solidFill>
                  </a:tcPr>
                </a:tc>
                <a:tc>
                  <a:txBody>
                    <a:bodyPr/>
                    <a:lstStyle/>
                    <a:p>
                      <a:pPr indent="0" lvl="0" marL="0" rtl="0" algn="ctr">
                        <a:spcBef>
                          <a:spcPts val="0"/>
                        </a:spcBef>
                        <a:spcAft>
                          <a:spcPts val="0"/>
                        </a:spcAft>
                        <a:buNone/>
                      </a:pPr>
                      <a:r>
                        <a:rPr lang="zh-TW"/>
                        <a:t>f1-score</a:t>
                      </a:r>
                      <a:endParaRPr/>
                    </a:p>
                  </a:txBody>
                  <a:tcPr marT="91425" marB="91425" marR="91425" marL="91425" anchor="ctr">
                    <a:solidFill>
                      <a:srgbClr val="F8DFBD"/>
                    </a:solidFill>
                  </a:tcPr>
                </a:tc>
                <a:tc>
                  <a:txBody>
                    <a:bodyPr/>
                    <a:lstStyle/>
                    <a:p>
                      <a:pPr indent="0" lvl="0" marL="0" rtl="0" algn="ctr">
                        <a:spcBef>
                          <a:spcPts val="0"/>
                        </a:spcBef>
                        <a:spcAft>
                          <a:spcPts val="0"/>
                        </a:spcAft>
                        <a:buNone/>
                      </a:pPr>
                      <a:r>
                        <a:rPr lang="zh-TW"/>
                        <a:t>roc_auc</a:t>
                      </a:r>
                      <a:endParaRPr/>
                    </a:p>
                  </a:txBody>
                  <a:tcPr marT="91425" marB="91425" marR="91425" marL="91425" anchor="ctr">
                    <a:solidFill>
                      <a:srgbClr val="F8DFBD"/>
                    </a:solidFill>
                  </a:tcPr>
                </a:tc>
              </a:tr>
              <a:tr h="452000">
                <a:tc>
                  <a:txBody>
                    <a:bodyPr/>
                    <a:lstStyle/>
                    <a:p>
                      <a:pPr indent="0" lvl="0" marL="0" rtl="0" algn="ctr">
                        <a:lnSpc>
                          <a:spcPct val="115000"/>
                        </a:lnSpc>
                        <a:spcBef>
                          <a:spcPts val="0"/>
                        </a:spcBef>
                        <a:spcAft>
                          <a:spcPts val="1600"/>
                        </a:spcAft>
                        <a:buClr>
                          <a:schemeClr val="dk1"/>
                        </a:buClr>
                        <a:buSzPts val="1100"/>
                        <a:buFont typeface="Arial"/>
                        <a:buNone/>
                      </a:pPr>
                      <a:r>
                        <a:rPr lang="zh-TW"/>
                        <a:t>Decision Tree</a:t>
                      </a:r>
                      <a:endParaRPr/>
                    </a:p>
                  </a:txBody>
                  <a:tcPr marT="91425" marB="91425" marR="91425" marL="91425" anchor="ctr"/>
                </a:tc>
                <a:tc>
                  <a:txBody>
                    <a:bodyPr/>
                    <a:lstStyle/>
                    <a:p>
                      <a:pPr indent="0" lvl="0" marL="0" rtl="0" algn="ctr">
                        <a:spcBef>
                          <a:spcPts val="0"/>
                        </a:spcBef>
                        <a:spcAft>
                          <a:spcPts val="0"/>
                        </a:spcAft>
                        <a:buNone/>
                      </a:pPr>
                      <a:r>
                        <a:rPr lang="zh-TW"/>
                        <a:t>0.778</a:t>
                      </a:r>
                      <a:endParaRPr/>
                    </a:p>
                  </a:txBody>
                  <a:tcPr marT="91425" marB="91425" marR="91425" marL="91425" anchor="ctr"/>
                </a:tc>
                <a:tc>
                  <a:txBody>
                    <a:bodyPr/>
                    <a:lstStyle/>
                    <a:p>
                      <a:pPr indent="0" lvl="0" marL="0" rtl="0" algn="ctr">
                        <a:spcBef>
                          <a:spcPts val="0"/>
                        </a:spcBef>
                        <a:spcAft>
                          <a:spcPts val="0"/>
                        </a:spcAft>
                        <a:buNone/>
                      </a:pPr>
                      <a:r>
                        <a:rPr lang="zh-TW"/>
                        <a:t>0.753</a:t>
                      </a:r>
                      <a:endParaRPr/>
                    </a:p>
                  </a:txBody>
                  <a:tcPr marT="91425" marB="91425" marR="91425" marL="91425" anchor="ctr"/>
                </a:tc>
                <a:tc>
                  <a:txBody>
                    <a:bodyPr/>
                    <a:lstStyle/>
                    <a:p>
                      <a:pPr indent="0" lvl="0" marL="0" rtl="0" algn="ctr">
                        <a:spcBef>
                          <a:spcPts val="0"/>
                        </a:spcBef>
                        <a:spcAft>
                          <a:spcPts val="0"/>
                        </a:spcAft>
                        <a:buNone/>
                      </a:pPr>
                      <a:r>
                        <a:rPr lang="zh-TW"/>
                        <a:t>0.859</a:t>
                      </a:r>
                      <a:endParaRPr/>
                    </a:p>
                  </a:txBody>
                  <a:tcPr marT="91425" marB="91425" marR="91425" marL="91425" anchor="ctr"/>
                </a:tc>
                <a:tc>
                  <a:txBody>
                    <a:bodyPr/>
                    <a:lstStyle/>
                    <a:p>
                      <a:pPr indent="0" lvl="0" marL="0" rtl="0" algn="ctr">
                        <a:spcBef>
                          <a:spcPts val="0"/>
                        </a:spcBef>
                        <a:spcAft>
                          <a:spcPts val="0"/>
                        </a:spcAft>
                        <a:buNone/>
                      </a:pPr>
                      <a:r>
                        <a:rPr lang="zh-TW"/>
                        <a:t>0.798</a:t>
                      </a:r>
                      <a:endParaRPr/>
                    </a:p>
                  </a:txBody>
                  <a:tcPr marT="91425" marB="91425" marR="91425" marL="91425" anchor="ctr"/>
                </a:tc>
                <a:tc>
                  <a:txBody>
                    <a:bodyPr/>
                    <a:lstStyle/>
                    <a:p>
                      <a:pPr indent="0" lvl="0" marL="0" rtl="0" algn="ctr">
                        <a:spcBef>
                          <a:spcPts val="0"/>
                        </a:spcBef>
                        <a:spcAft>
                          <a:spcPts val="0"/>
                        </a:spcAft>
                        <a:buNone/>
                      </a:pPr>
                      <a:r>
                        <a:rPr lang="zh-TW"/>
                        <a:t>0.829</a:t>
                      </a:r>
                      <a:endParaRPr/>
                    </a:p>
                  </a:txBody>
                  <a:tcPr marT="91425" marB="91425" marR="91425" marL="91425" anchor="ctr"/>
                </a:tc>
              </a:tr>
              <a:tr h="590525">
                <a:tc>
                  <a:txBody>
                    <a:bodyPr/>
                    <a:lstStyle/>
                    <a:p>
                      <a:pPr indent="0" lvl="0" marL="0" rtl="0" algn="ctr">
                        <a:lnSpc>
                          <a:spcPct val="115000"/>
                        </a:lnSpc>
                        <a:spcBef>
                          <a:spcPts val="0"/>
                        </a:spcBef>
                        <a:spcAft>
                          <a:spcPts val="1600"/>
                        </a:spcAft>
                        <a:buClr>
                          <a:schemeClr val="dk1"/>
                        </a:buClr>
                        <a:buSzPts val="1100"/>
                        <a:buFont typeface="Arial"/>
                        <a:buNone/>
                      </a:pPr>
                      <a:r>
                        <a:rPr lang="zh-TW"/>
                        <a:t>Random Forest</a:t>
                      </a:r>
                      <a:endParaRPr/>
                    </a:p>
                  </a:txBody>
                  <a:tcPr marT="91425" marB="91425" marR="91425" marL="91425" anchor="ctr"/>
                </a:tc>
                <a:tc>
                  <a:txBody>
                    <a:bodyPr/>
                    <a:lstStyle/>
                    <a:p>
                      <a:pPr indent="0" lvl="0" marL="0" rtl="0" algn="ctr">
                        <a:spcBef>
                          <a:spcPts val="0"/>
                        </a:spcBef>
                        <a:spcAft>
                          <a:spcPts val="0"/>
                        </a:spcAft>
                        <a:buNone/>
                      </a:pPr>
                      <a:r>
                        <a:rPr lang="zh-TW"/>
                        <a:t>0.816</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zh-TW"/>
                        <a:t>0.785</a:t>
                      </a:r>
                      <a:endParaRPr/>
                    </a:p>
                  </a:txBody>
                  <a:tcPr marT="91425" marB="91425" marR="91425" marL="91425" anchor="ctr"/>
                </a:tc>
                <a:tc>
                  <a:txBody>
                    <a:bodyPr/>
                    <a:lstStyle/>
                    <a:p>
                      <a:pPr indent="0" lvl="0" marL="0" rtl="0" algn="ctr">
                        <a:spcBef>
                          <a:spcPts val="0"/>
                        </a:spcBef>
                        <a:spcAft>
                          <a:spcPts val="0"/>
                        </a:spcAft>
                        <a:buNone/>
                      </a:pPr>
                      <a:r>
                        <a:rPr lang="zh-TW"/>
                        <a:t>0.895</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zh-TW"/>
                        <a:t>0.834</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zh-TW"/>
                        <a:t>0.882</a:t>
                      </a:r>
                      <a:endParaRPr/>
                    </a:p>
                  </a:txBody>
                  <a:tcPr marT="91425" marB="91425" marR="91425" marL="91425" anchor="ctr">
                    <a:solidFill>
                      <a:srgbClr val="F4CCCC"/>
                    </a:solidFill>
                  </a:tcPr>
                </a:tc>
              </a:tr>
              <a:tr h="590525">
                <a:tc>
                  <a:txBody>
                    <a:bodyPr/>
                    <a:lstStyle/>
                    <a:p>
                      <a:pPr indent="0" lvl="0" marL="0" rtl="0" algn="ctr">
                        <a:lnSpc>
                          <a:spcPct val="115000"/>
                        </a:lnSpc>
                        <a:spcBef>
                          <a:spcPts val="0"/>
                        </a:spcBef>
                        <a:spcAft>
                          <a:spcPts val="1600"/>
                        </a:spcAft>
                        <a:buNone/>
                      </a:pPr>
                      <a:r>
                        <a:rPr lang="zh-TW"/>
                        <a:t>Gradient Boosting</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solidFill>
                            <a:schemeClr val="dk1"/>
                          </a:solidFill>
                        </a:rPr>
                        <a:t>0.781</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solidFill>
                            <a:schemeClr val="dk1"/>
                          </a:solidFill>
                        </a:rPr>
                        <a:t>0.763</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0.845</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0.799</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0.848</a:t>
                      </a:r>
                      <a:endParaRPr/>
                    </a:p>
                  </a:txBody>
                  <a:tcPr marT="91425" marB="91425" marR="91425" marL="91425" anchor="ctr">
                    <a:lnB cap="flat" cmpd="sng" w="9525">
                      <a:solidFill>
                        <a:srgbClr val="9E9E9E"/>
                      </a:solidFill>
                      <a:prstDash val="solid"/>
                      <a:round/>
                      <a:headEnd len="sm" w="sm" type="none"/>
                      <a:tailEnd len="sm" w="sm" type="none"/>
                    </a:lnB>
                  </a:tcPr>
                </a:tc>
              </a:tr>
              <a:tr h="590525">
                <a:tc>
                  <a:txBody>
                    <a:bodyPr/>
                    <a:lstStyle/>
                    <a:p>
                      <a:pPr indent="0" lvl="0" marL="0" rtl="0" algn="ctr">
                        <a:lnSpc>
                          <a:spcPct val="115000"/>
                        </a:lnSpc>
                        <a:spcBef>
                          <a:spcPts val="0"/>
                        </a:spcBef>
                        <a:spcAft>
                          <a:spcPts val="1600"/>
                        </a:spcAft>
                        <a:buNone/>
                      </a:pPr>
                      <a:r>
                        <a:rPr lang="zh-TW"/>
                        <a:t>Logistic Regression</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0.785</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0.804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zh-TW"/>
                        <a:t>0.794</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0.793</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0.841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34" name="Google Shape;434;p60"/>
          <p:cNvSpPr/>
          <p:nvPr/>
        </p:nvSpPr>
        <p:spPr>
          <a:xfrm>
            <a:off x="4157375" y="168075"/>
            <a:ext cx="4596426" cy="1546452"/>
          </a:xfrm>
          <a:prstGeom prst="irregularSeal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zh-TW" sz="1700">
                <a:solidFill>
                  <a:srgbClr val="FF0000"/>
                </a:solidFill>
              </a:rPr>
              <a:t>Random Forest</a:t>
            </a:r>
            <a:endParaRPr b="1" sz="1700">
              <a:solidFill>
                <a:srgbClr val="FF0000"/>
              </a:solidFill>
            </a:endParaRPr>
          </a:p>
        </p:txBody>
      </p:sp>
      <p:sp>
        <p:nvSpPr>
          <p:cNvPr id="435" name="Google Shape;435;p60"/>
          <p:cNvSpPr txBox="1"/>
          <p:nvPr/>
        </p:nvSpPr>
        <p:spPr>
          <a:xfrm>
            <a:off x="5941500" y="4688925"/>
            <a:ext cx="3202500" cy="45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TW" sz="1800">
                <a:solidFill>
                  <a:schemeClr val="dk2"/>
                </a:solidFill>
              </a:rPr>
              <a:t>（四捨五入到小數點第三位）</a:t>
            </a:r>
            <a:endParaRPr sz="1800">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descr="page15image10474160" id="440" name="Google Shape;440;p61"/>
          <p:cNvPicPr preferRelativeResize="0"/>
          <p:nvPr/>
        </p:nvPicPr>
        <p:blipFill rotWithShape="1">
          <a:blip r:embed="rId3">
            <a:alphaModFix/>
          </a:blip>
          <a:srcRect b="0" l="0" r="0" t="0"/>
          <a:stretch/>
        </p:blipFill>
        <p:spPr>
          <a:xfrm>
            <a:off x="6687875" y="-9352"/>
            <a:ext cx="2456125" cy="3428150"/>
          </a:xfrm>
          <a:prstGeom prst="rect">
            <a:avLst/>
          </a:prstGeom>
          <a:noFill/>
          <a:ln>
            <a:noFill/>
          </a:ln>
        </p:spPr>
      </p:pic>
      <p:pic>
        <p:nvPicPr>
          <p:cNvPr descr="page15image7867584" id="441" name="Google Shape;441;p61"/>
          <p:cNvPicPr preferRelativeResize="0"/>
          <p:nvPr/>
        </p:nvPicPr>
        <p:blipFill rotWithShape="1">
          <a:blip r:embed="rId4">
            <a:alphaModFix/>
          </a:blip>
          <a:srcRect b="0" l="0" r="0" t="0"/>
          <a:stretch/>
        </p:blipFill>
        <p:spPr>
          <a:xfrm>
            <a:off x="0" y="3418800"/>
            <a:ext cx="9144000" cy="1724700"/>
          </a:xfrm>
          <a:prstGeom prst="rect">
            <a:avLst/>
          </a:prstGeom>
          <a:noFill/>
          <a:ln>
            <a:noFill/>
          </a:ln>
        </p:spPr>
      </p:pic>
      <p:pic>
        <p:nvPicPr>
          <p:cNvPr descr="page15image10473328" id="442" name="Google Shape;442;p61"/>
          <p:cNvPicPr preferRelativeResize="0"/>
          <p:nvPr/>
        </p:nvPicPr>
        <p:blipFill rotWithShape="1">
          <a:blip r:embed="rId5">
            <a:alphaModFix/>
          </a:blip>
          <a:srcRect b="6917" l="0" r="0" t="26499"/>
          <a:stretch/>
        </p:blipFill>
        <p:spPr>
          <a:xfrm>
            <a:off x="0" y="3418800"/>
            <a:ext cx="2456125" cy="1724700"/>
          </a:xfrm>
          <a:prstGeom prst="rect">
            <a:avLst/>
          </a:prstGeom>
          <a:noFill/>
          <a:ln>
            <a:noFill/>
          </a:ln>
        </p:spPr>
      </p:pic>
      <p:sp>
        <p:nvSpPr>
          <p:cNvPr id="443" name="Google Shape;443;p61"/>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分析與解釋</a:t>
            </a:r>
            <a:endParaRPr/>
          </a:p>
        </p:txBody>
      </p:sp>
      <p:sp>
        <p:nvSpPr>
          <p:cNvPr id="444" name="Google Shape;444;p61"/>
          <p:cNvSpPr txBox="1"/>
          <p:nvPr>
            <p:ph idx="4294967295" type="body"/>
          </p:nvPr>
        </p:nvSpPr>
        <p:spPr>
          <a:xfrm>
            <a:off x="159300" y="1152475"/>
            <a:ext cx="8212500" cy="186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zh-TW">
                <a:solidFill>
                  <a:srgbClr val="000000"/>
                </a:solidFill>
              </a:rPr>
              <a:t>影響飲料店成功的重要因子：</a:t>
            </a:r>
            <a:endParaRPr>
              <a:solidFill>
                <a:srgbClr val="000000"/>
              </a:solidFill>
            </a:endParaRPr>
          </a:p>
          <a:p>
            <a:pPr indent="-317500" lvl="1" marL="914400" rtl="0" algn="l">
              <a:spcBef>
                <a:spcPts val="0"/>
              </a:spcBef>
              <a:spcAft>
                <a:spcPts val="0"/>
              </a:spcAft>
              <a:buClr>
                <a:srgbClr val="000000"/>
              </a:buClr>
              <a:buSzPts val="1400"/>
              <a:buChar char="○"/>
            </a:pPr>
            <a:r>
              <a:rPr lang="zh-TW">
                <a:solidFill>
                  <a:srgbClr val="000000"/>
                </a:solidFill>
              </a:rPr>
              <a:t>店面所在”里“的人口密度 </a:t>
            </a:r>
            <a:endParaRPr>
              <a:solidFill>
                <a:srgbClr val="000000"/>
              </a:solidFill>
            </a:endParaRPr>
          </a:p>
          <a:p>
            <a:pPr indent="-317500" lvl="2" marL="1371600" rtl="0" algn="l">
              <a:spcBef>
                <a:spcPts val="0"/>
              </a:spcBef>
              <a:spcAft>
                <a:spcPts val="0"/>
              </a:spcAft>
              <a:buClr>
                <a:srgbClr val="000000"/>
              </a:buClr>
              <a:buSzPts val="1400"/>
              <a:buChar char="■"/>
            </a:pPr>
            <a:r>
              <a:rPr lang="zh-TW">
                <a:solidFill>
                  <a:srgbClr val="000000"/>
                </a:solidFill>
              </a:rPr>
              <a:t>部分回應假設一（</a:t>
            </a:r>
            <a:r>
              <a:rPr lang="zh-TW">
                <a:solidFill>
                  <a:srgbClr val="000000"/>
                </a:solidFill>
              </a:rPr>
              <a:t>人口）</a:t>
            </a:r>
            <a:endParaRPr>
              <a:solidFill>
                <a:srgbClr val="000000"/>
              </a:solidFill>
            </a:endParaRPr>
          </a:p>
          <a:p>
            <a:pPr indent="-317500" lvl="1" marL="914400" rtl="0" algn="l">
              <a:spcBef>
                <a:spcPts val="0"/>
              </a:spcBef>
              <a:spcAft>
                <a:spcPts val="0"/>
              </a:spcAft>
              <a:buClr>
                <a:srgbClr val="000000"/>
              </a:buClr>
              <a:buSzPts val="1400"/>
              <a:buChar char="○"/>
            </a:pPr>
            <a:r>
              <a:rPr lang="zh-TW">
                <a:solidFill>
                  <a:srgbClr val="000000"/>
                </a:solidFill>
              </a:rPr>
              <a:t>店面所在”</a:t>
            </a:r>
            <a:r>
              <a:rPr lang="zh-TW">
                <a:solidFill>
                  <a:srgbClr val="000000"/>
                </a:solidFill>
              </a:rPr>
              <a:t>地段</a:t>
            </a:r>
            <a:r>
              <a:rPr lang="zh-TW">
                <a:solidFill>
                  <a:srgbClr val="000000"/>
                </a:solidFill>
              </a:rPr>
              <a:t>“的租金</a:t>
            </a:r>
            <a:endParaRPr>
              <a:solidFill>
                <a:srgbClr val="000000"/>
              </a:solidFill>
            </a:endParaRPr>
          </a:p>
          <a:p>
            <a:pPr indent="-317500" lvl="2" marL="1371600" rtl="0" algn="l">
              <a:spcBef>
                <a:spcPts val="0"/>
              </a:spcBef>
              <a:spcAft>
                <a:spcPts val="0"/>
              </a:spcAft>
              <a:buClr>
                <a:srgbClr val="000000"/>
              </a:buClr>
              <a:buSzPts val="1400"/>
              <a:buChar char="■"/>
            </a:pPr>
            <a:r>
              <a:rPr lang="zh-TW">
                <a:solidFill>
                  <a:srgbClr val="000000"/>
                </a:solidFill>
              </a:rPr>
              <a:t>部分回應假設二</a:t>
            </a:r>
            <a:r>
              <a:rPr lang="zh-TW">
                <a:solidFill>
                  <a:srgbClr val="000000"/>
                </a:solidFill>
              </a:rPr>
              <a:t>（經濟活動）</a:t>
            </a:r>
            <a:endParaRPr>
              <a:solidFill>
                <a:srgbClr val="000000"/>
              </a:solidFill>
            </a:endParaRPr>
          </a:p>
          <a:p>
            <a:pPr indent="-317500" lvl="1" marL="914400" rtl="0" algn="l">
              <a:spcBef>
                <a:spcPts val="0"/>
              </a:spcBef>
              <a:spcAft>
                <a:spcPts val="0"/>
              </a:spcAft>
              <a:buClr>
                <a:srgbClr val="000000"/>
              </a:buClr>
              <a:buSzPts val="1400"/>
              <a:buChar char="○"/>
            </a:pPr>
            <a:r>
              <a:rPr lang="zh-TW">
                <a:solidFill>
                  <a:srgbClr val="000000"/>
                </a:solidFill>
              </a:rPr>
              <a:t>附近捷運站、</a:t>
            </a:r>
            <a:r>
              <a:rPr lang="zh-TW">
                <a:solidFill>
                  <a:srgbClr val="000000"/>
                </a:solidFill>
              </a:rPr>
              <a:t>購物中心</a:t>
            </a:r>
            <a:r>
              <a:rPr lang="zh-TW">
                <a:solidFill>
                  <a:srgbClr val="000000"/>
                </a:solidFill>
              </a:rPr>
              <a:t>、學校與景點的數量</a:t>
            </a:r>
            <a:endParaRPr>
              <a:solidFill>
                <a:srgbClr val="000000"/>
              </a:solidFill>
            </a:endParaRPr>
          </a:p>
          <a:p>
            <a:pPr indent="-317500" lvl="2" marL="1371600" rtl="0" algn="l">
              <a:spcBef>
                <a:spcPts val="0"/>
              </a:spcBef>
              <a:spcAft>
                <a:spcPts val="0"/>
              </a:spcAft>
              <a:buClr>
                <a:srgbClr val="000000"/>
              </a:buClr>
              <a:buSzPts val="1400"/>
              <a:buChar char="■"/>
            </a:pPr>
            <a:r>
              <a:rPr lang="zh-TW">
                <a:solidFill>
                  <a:srgbClr val="000000"/>
                </a:solidFill>
              </a:rPr>
              <a:t>回應假設三</a:t>
            </a:r>
            <a:r>
              <a:rPr lang="zh-TW">
                <a:solidFill>
                  <a:srgbClr val="000000"/>
                </a:solidFill>
              </a:rPr>
              <a:t>（附近有多少重要地標）</a:t>
            </a:r>
            <a:endParaRPr>
              <a:solidFill>
                <a:srgbClr val="000000"/>
              </a:solidFill>
            </a:endParaRPr>
          </a:p>
        </p:txBody>
      </p:sp>
      <p:sp>
        <p:nvSpPr>
          <p:cNvPr id="445" name="Google Shape;445;p61"/>
          <p:cNvSpPr txBox="1"/>
          <p:nvPr>
            <p:ph idx="4294967295" type="body"/>
          </p:nvPr>
        </p:nvSpPr>
        <p:spPr>
          <a:xfrm>
            <a:off x="2456125" y="3611600"/>
            <a:ext cx="5970600" cy="109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zh-TW">
                <a:solidFill>
                  <a:srgbClr val="000000"/>
                </a:solidFill>
              </a:rPr>
              <a:t>原預期有影響，但實驗結果出來沒有顯著影響的變數</a:t>
            </a:r>
            <a:endParaRPr>
              <a:solidFill>
                <a:srgbClr val="000000"/>
              </a:solidFill>
            </a:endParaRPr>
          </a:p>
          <a:p>
            <a:pPr indent="-317500" lvl="1" marL="914400" rtl="0" algn="l">
              <a:spcBef>
                <a:spcPts val="0"/>
              </a:spcBef>
              <a:spcAft>
                <a:spcPts val="0"/>
              </a:spcAft>
              <a:buClr>
                <a:srgbClr val="000000"/>
              </a:buClr>
              <a:buSzPts val="1400"/>
              <a:buChar char="○"/>
            </a:pPr>
            <a:r>
              <a:rPr lang="zh-TW">
                <a:solidFill>
                  <a:srgbClr val="000000"/>
                </a:solidFill>
              </a:rPr>
              <a:t>人口統計：人口數、性別、年齡、教育程度、所得中位數</a:t>
            </a:r>
            <a:endParaRPr>
              <a:solidFill>
                <a:srgbClr val="000000"/>
              </a:solidFill>
            </a:endParaRPr>
          </a:p>
          <a:p>
            <a:pPr indent="-317500" lvl="1" marL="914400" rtl="0" algn="l">
              <a:spcBef>
                <a:spcPts val="0"/>
              </a:spcBef>
              <a:spcAft>
                <a:spcPts val="0"/>
              </a:spcAft>
              <a:buClr>
                <a:srgbClr val="000000"/>
              </a:buClr>
              <a:buSzPts val="1400"/>
              <a:buChar char="○"/>
            </a:pPr>
            <a:r>
              <a:rPr lang="zh-TW">
                <a:solidFill>
                  <a:srgbClr val="000000"/>
                </a:solidFill>
              </a:rPr>
              <a:t>經濟活動：購買力指數、零售飽和指數</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7"/>
          <p:cNvPicPr preferRelativeResize="0"/>
          <p:nvPr/>
        </p:nvPicPr>
        <p:blipFill>
          <a:blip r:embed="rId3">
            <a:alphaModFix/>
          </a:blip>
          <a:stretch>
            <a:fillRect/>
          </a:stretch>
        </p:blipFill>
        <p:spPr>
          <a:xfrm>
            <a:off x="1637150" y="1093425"/>
            <a:ext cx="5869702" cy="3932799"/>
          </a:xfrm>
          <a:prstGeom prst="rect">
            <a:avLst/>
          </a:prstGeom>
          <a:noFill/>
          <a:ln>
            <a:noFill/>
          </a:ln>
        </p:spPr>
      </p:pic>
      <p:sp>
        <p:nvSpPr>
          <p:cNvPr id="88" name="Google Shape;88;p17"/>
          <p:cNvSpPr txBox="1"/>
          <p:nvPr/>
        </p:nvSpPr>
        <p:spPr>
          <a:xfrm>
            <a:off x="202675" y="284950"/>
            <a:ext cx="6289500" cy="1013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2"/>
              </a:buClr>
              <a:buSzPts val="2000"/>
              <a:buChar char="●"/>
            </a:pPr>
            <a:r>
              <a:rPr lang="zh-TW" sz="2000">
                <a:solidFill>
                  <a:schemeClr val="dk2"/>
                </a:solidFill>
              </a:rPr>
              <a:t>結合政府開放資料集於建構開業選址決策支援系統－以店址當地消費能力與鄰近產業特性觀點</a:t>
            </a:r>
            <a:endParaRPr sz="2000">
              <a:solidFill>
                <a:schemeClr val="dk2"/>
              </a:solidFill>
            </a:endParaRPr>
          </a:p>
          <a:p>
            <a:pPr indent="0" lvl="0" marL="0" rtl="0" algn="l">
              <a:lnSpc>
                <a:spcPct val="115000"/>
              </a:lnSpc>
              <a:spcBef>
                <a:spcPts val="1600"/>
              </a:spcBef>
              <a:spcAft>
                <a:spcPts val="1600"/>
              </a:spcAft>
              <a:buNone/>
            </a:pPr>
            <a:r>
              <a:t/>
            </a:r>
            <a:endParaRPr sz="2000">
              <a:solidFill>
                <a:schemeClr val="dk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descr="page20image7915776" id="450" name="Google Shape;450;p62"/>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451" name="Google Shape;451;p62"/>
          <p:cNvGrpSpPr/>
          <p:nvPr/>
        </p:nvGrpSpPr>
        <p:grpSpPr>
          <a:xfrm>
            <a:off x="415304" y="0"/>
            <a:ext cx="8162693" cy="5143500"/>
            <a:chOff x="415304" y="0"/>
            <a:chExt cx="8162693" cy="5143500"/>
          </a:xfrm>
        </p:grpSpPr>
        <p:pic>
          <p:nvPicPr>
            <p:cNvPr id="452" name="Google Shape;452;p62"/>
            <p:cNvPicPr preferRelativeResize="0"/>
            <p:nvPr/>
          </p:nvPicPr>
          <p:blipFill>
            <a:blip r:embed="rId4">
              <a:alphaModFix/>
            </a:blip>
            <a:stretch>
              <a:fillRect/>
            </a:stretch>
          </p:blipFill>
          <p:spPr>
            <a:xfrm>
              <a:off x="415304" y="0"/>
              <a:ext cx="8162693" cy="5143500"/>
            </a:xfrm>
            <a:prstGeom prst="rect">
              <a:avLst/>
            </a:prstGeom>
            <a:noFill/>
            <a:ln>
              <a:noFill/>
            </a:ln>
          </p:spPr>
        </p:pic>
        <p:sp>
          <p:nvSpPr>
            <p:cNvPr id="453" name="Google Shape;453;p62"/>
            <p:cNvSpPr txBox="1"/>
            <p:nvPr/>
          </p:nvSpPr>
          <p:spPr>
            <a:xfrm>
              <a:off x="2889975" y="719875"/>
              <a:ext cx="573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YES</a:t>
              </a:r>
              <a:endParaRPr/>
            </a:p>
          </p:txBody>
        </p:sp>
        <p:sp>
          <p:nvSpPr>
            <p:cNvPr id="454" name="Google Shape;454;p62"/>
            <p:cNvSpPr txBox="1"/>
            <p:nvPr/>
          </p:nvSpPr>
          <p:spPr>
            <a:xfrm>
              <a:off x="1133125" y="2389200"/>
              <a:ext cx="573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YES</a:t>
              </a:r>
              <a:endParaRPr/>
            </a:p>
          </p:txBody>
        </p:sp>
        <p:sp>
          <p:nvSpPr>
            <p:cNvPr id="455" name="Google Shape;455;p62"/>
            <p:cNvSpPr txBox="1"/>
            <p:nvPr/>
          </p:nvSpPr>
          <p:spPr>
            <a:xfrm>
              <a:off x="559225" y="3904200"/>
              <a:ext cx="573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YES</a:t>
              </a:r>
              <a:endParaRPr/>
            </a:p>
          </p:txBody>
        </p:sp>
        <p:sp>
          <p:nvSpPr>
            <p:cNvPr id="456" name="Google Shape;456;p62"/>
            <p:cNvSpPr txBox="1"/>
            <p:nvPr/>
          </p:nvSpPr>
          <p:spPr>
            <a:xfrm>
              <a:off x="2585550" y="3904200"/>
              <a:ext cx="573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YES</a:t>
              </a:r>
              <a:endParaRPr/>
            </a:p>
          </p:txBody>
        </p:sp>
        <p:sp>
          <p:nvSpPr>
            <p:cNvPr id="457" name="Google Shape;457;p62"/>
            <p:cNvSpPr txBox="1"/>
            <p:nvPr/>
          </p:nvSpPr>
          <p:spPr>
            <a:xfrm>
              <a:off x="5335775" y="2389200"/>
              <a:ext cx="573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YES</a:t>
              </a:r>
              <a:endParaRPr/>
            </a:p>
          </p:txBody>
        </p:sp>
        <p:sp>
          <p:nvSpPr>
            <p:cNvPr id="458" name="Google Shape;458;p62"/>
            <p:cNvSpPr txBox="1"/>
            <p:nvPr/>
          </p:nvSpPr>
          <p:spPr>
            <a:xfrm>
              <a:off x="4674400" y="3904200"/>
              <a:ext cx="573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YES</a:t>
              </a:r>
              <a:endParaRPr/>
            </a:p>
          </p:txBody>
        </p:sp>
        <p:sp>
          <p:nvSpPr>
            <p:cNvPr id="459" name="Google Shape;459;p62"/>
            <p:cNvSpPr txBox="1"/>
            <p:nvPr/>
          </p:nvSpPr>
          <p:spPr>
            <a:xfrm>
              <a:off x="6715200" y="3904200"/>
              <a:ext cx="573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YES</a:t>
              </a:r>
              <a:endParaRPr/>
            </a:p>
          </p:txBody>
        </p:sp>
        <p:sp>
          <p:nvSpPr>
            <p:cNvPr id="460" name="Google Shape;460;p62"/>
            <p:cNvSpPr txBox="1"/>
            <p:nvPr/>
          </p:nvSpPr>
          <p:spPr>
            <a:xfrm>
              <a:off x="5782550" y="719875"/>
              <a:ext cx="573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NO</a:t>
              </a:r>
              <a:endParaRPr/>
            </a:p>
          </p:txBody>
        </p:sp>
        <p:sp>
          <p:nvSpPr>
            <p:cNvPr id="461" name="Google Shape;461;p62"/>
            <p:cNvSpPr txBox="1"/>
            <p:nvPr/>
          </p:nvSpPr>
          <p:spPr>
            <a:xfrm>
              <a:off x="3159450" y="2389200"/>
              <a:ext cx="573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NO</a:t>
              </a:r>
              <a:endParaRPr/>
            </a:p>
          </p:txBody>
        </p:sp>
        <p:sp>
          <p:nvSpPr>
            <p:cNvPr id="462" name="Google Shape;462;p62"/>
            <p:cNvSpPr txBox="1"/>
            <p:nvPr/>
          </p:nvSpPr>
          <p:spPr>
            <a:xfrm>
              <a:off x="7234975" y="2389200"/>
              <a:ext cx="573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NO</a:t>
              </a:r>
              <a:endParaRPr/>
            </a:p>
          </p:txBody>
        </p:sp>
        <p:sp>
          <p:nvSpPr>
            <p:cNvPr id="463" name="Google Shape;463;p62"/>
            <p:cNvSpPr txBox="1"/>
            <p:nvPr/>
          </p:nvSpPr>
          <p:spPr>
            <a:xfrm>
              <a:off x="1707025" y="3904200"/>
              <a:ext cx="573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NO</a:t>
              </a:r>
              <a:endParaRPr/>
            </a:p>
          </p:txBody>
        </p:sp>
        <p:sp>
          <p:nvSpPr>
            <p:cNvPr id="464" name="Google Shape;464;p62"/>
            <p:cNvSpPr txBox="1"/>
            <p:nvPr/>
          </p:nvSpPr>
          <p:spPr>
            <a:xfrm>
              <a:off x="3794325" y="3904200"/>
              <a:ext cx="573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NO</a:t>
              </a:r>
              <a:endParaRPr/>
            </a:p>
          </p:txBody>
        </p:sp>
        <p:sp>
          <p:nvSpPr>
            <p:cNvPr id="465" name="Google Shape;465;p62"/>
            <p:cNvSpPr txBox="1"/>
            <p:nvPr/>
          </p:nvSpPr>
          <p:spPr>
            <a:xfrm>
              <a:off x="5782550" y="3904200"/>
              <a:ext cx="573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NO</a:t>
              </a:r>
              <a:endParaRPr/>
            </a:p>
          </p:txBody>
        </p:sp>
        <p:sp>
          <p:nvSpPr>
            <p:cNvPr id="466" name="Google Shape;466;p62"/>
            <p:cNvSpPr txBox="1"/>
            <p:nvPr/>
          </p:nvSpPr>
          <p:spPr>
            <a:xfrm>
              <a:off x="7907200" y="3904200"/>
              <a:ext cx="573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NO</a:t>
              </a:r>
              <a:endParaRPr/>
            </a:p>
          </p:txBody>
        </p:sp>
      </p:grpSp>
      <p:sp>
        <p:nvSpPr>
          <p:cNvPr id="467" name="Google Shape;467;p62"/>
          <p:cNvSpPr txBox="1"/>
          <p:nvPr/>
        </p:nvSpPr>
        <p:spPr>
          <a:xfrm>
            <a:off x="3056875" y="62600"/>
            <a:ext cx="5424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solidFill>
                  <a:srgbClr val="FF0000"/>
                </a:solidFill>
              </a:rPr>
              <a:t>距離</a:t>
            </a:r>
            <a:endParaRPr b="1">
              <a:solidFill>
                <a:srgbClr val="FF0000"/>
              </a:solidFill>
            </a:endParaRPr>
          </a:p>
        </p:txBody>
      </p:sp>
      <p:sp>
        <p:nvSpPr>
          <p:cNvPr id="468" name="Google Shape;468;p62"/>
          <p:cNvSpPr txBox="1"/>
          <p:nvPr/>
        </p:nvSpPr>
        <p:spPr>
          <a:xfrm>
            <a:off x="3946975" y="2673100"/>
            <a:ext cx="5424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solidFill>
                  <a:srgbClr val="FF0000"/>
                </a:solidFill>
              </a:rPr>
              <a:t>距離</a:t>
            </a:r>
            <a:endParaRPr b="1">
              <a:solidFill>
                <a:srgbClr val="FF0000"/>
              </a:solidFill>
            </a:endParaRPr>
          </a:p>
        </p:txBody>
      </p:sp>
      <p:sp>
        <p:nvSpPr>
          <p:cNvPr id="469" name="Google Shape;469;p62"/>
          <p:cNvSpPr txBox="1"/>
          <p:nvPr/>
        </p:nvSpPr>
        <p:spPr>
          <a:xfrm>
            <a:off x="513450" y="2673100"/>
            <a:ext cx="5424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solidFill>
                  <a:srgbClr val="FF0000"/>
                </a:solidFill>
              </a:rPr>
              <a:t>距離</a:t>
            </a:r>
            <a:endParaRPr b="1">
              <a:solidFill>
                <a:srgbClr val="FF0000"/>
              </a:solidFill>
            </a:endParaRPr>
          </a:p>
        </p:txBody>
      </p:sp>
      <p:sp>
        <p:nvSpPr>
          <p:cNvPr id="470" name="Google Shape;470;p62"/>
          <p:cNvSpPr txBox="1"/>
          <p:nvPr/>
        </p:nvSpPr>
        <p:spPr>
          <a:xfrm>
            <a:off x="4519725" y="2673100"/>
            <a:ext cx="5424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solidFill>
                  <a:srgbClr val="FF0000"/>
                </a:solidFill>
              </a:rPr>
              <a:t>距離</a:t>
            </a:r>
            <a:endParaRPr b="1">
              <a:solidFill>
                <a:srgbClr val="FF0000"/>
              </a:solidFill>
            </a:endParaRPr>
          </a:p>
        </p:txBody>
      </p:sp>
      <p:sp>
        <p:nvSpPr>
          <p:cNvPr id="471" name="Google Shape;471;p62"/>
          <p:cNvSpPr txBox="1"/>
          <p:nvPr/>
        </p:nvSpPr>
        <p:spPr>
          <a:xfrm>
            <a:off x="1371200" y="1228325"/>
            <a:ext cx="5424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solidFill>
                  <a:srgbClr val="0000FF"/>
                </a:solidFill>
              </a:rPr>
              <a:t>人口</a:t>
            </a:r>
            <a:endParaRPr b="1">
              <a:solidFill>
                <a:srgbClr val="0000FF"/>
              </a:solidFill>
            </a:endParaRPr>
          </a:p>
        </p:txBody>
      </p:sp>
      <p:sp>
        <p:nvSpPr>
          <p:cNvPr id="472" name="Google Shape;472;p62"/>
          <p:cNvSpPr txBox="1"/>
          <p:nvPr/>
        </p:nvSpPr>
        <p:spPr>
          <a:xfrm>
            <a:off x="7115700" y="1210625"/>
            <a:ext cx="5424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solidFill>
                  <a:srgbClr val="0000FF"/>
                </a:solidFill>
              </a:rPr>
              <a:t>人口</a:t>
            </a:r>
            <a:endParaRPr b="1">
              <a:solidFill>
                <a:srgbClr val="0000FF"/>
              </a:solidFill>
            </a:endParaRPr>
          </a:p>
        </p:txBody>
      </p:sp>
      <p:sp>
        <p:nvSpPr>
          <p:cNvPr id="473" name="Google Shape;473;p62"/>
          <p:cNvSpPr txBox="1"/>
          <p:nvPr/>
        </p:nvSpPr>
        <p:spPr>
          <a:xfrm>
            <a:off x="7772625" y="2654200"/>
            <a:ext cx="615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solidFill>
                  <a:srgbClr val="6AA84F"/>
                </a:solidFill>
              </a:rPr>
              <a:t>經濟</a:t>
            </a:r>
            <a:endParaRPr b="1">
              <a:solidFill>
                <a:srgbClr val="6AA84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descr="page20image7915776" id="478" name="Google Shape;478;p63"/>
          <p:cNvPicPr preferRelativeResize="0"/>
          <p:nvPr/>
        </p:nvPicPr>
        <p:blipFill rotWithShape="1">
          <a:blip r:embed="rId3">
            <a:alphaModFix/>
          </a:blip>
          <a:srcRect b="0" l="0" r="0" t="0"/>
          <a:stretch/>
        </p:blipFill>
        <p:spPr>
          <a:xfrm>
            <a:off x="0" y="4488873"/>
            <a:ext cx="9144000" cy="654627"/>
          </a:xfrm>
          <a:prstGeom prst="rect">
            <a:avLst/>
          </a:prstGeom>
          <a:noFill/>
          <a:ln>
            <a:noFill/>
          </a:ln>
        </p:spPr>
      </p:pic>
      <p:sp>
        <p:nvSpPr>
          <p:cNvPr id="479" name="Google Shape;479;p63"/>
          <p:cNvSpPr/>
          <p:nvPr/>
        </p:nvSpPr>
        <p:spPr>
          <a:xfrm>
            <a:off x="1022425" y="2005400"/>
            <a:ext cx="1596300" cy="1304100"/>
          </a:xfrm>
          <a:prstGeom prst="flowChartMagneticDisk">
            <a:avLst/>
          </a:prstGeom>
          <a:solidFill>
            <a:srgbClr val="F8DFBD"/>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t>距離</a:t>
            </a:r>
            <a:endParaRPr sz="2400"/>
          </a:p>
        </p:txBody>
      </p:sp>
      <p:sp>
        <p:nvSpPr>
          <p:cNvPr id="480" name="Google Shape;480;p63"/>
          <p:cNvSpPr/>
          <p:nvPr/>
        </p:nvSpPr>
        <p:spPr>
          <a:xfrm>
            <a:off x="3637025" y="2005400"/>
            <a:ext cx="1596300" cy="1304100"/>
          </a:xfrm>
          <a:prstGeom prst="flowChartMagneticDisk">
            <a:avLst/>
          </a:prstGeom>
          <a:solidFill>
            <a:srgbClr val="F8DFBD"/>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t>人口統計</a:t>
            </a:r>
            <a:endParaRPr sz="2400"/>
          </a:p>
        </p:txBody>
      </p:sp>
      <p:sp>
        <p:nvSpPr>
          <p:cNvPr id="481" name="Google Shape;481;p63"/>
          <p:cNvSpPr/>
          <p:nvPr/>
        </p:nvSpPr>
        <p:spPr>
          <a:xfrm>
            <a:off x="6376850" y="2005400"/>
            <a:ext cx="1596300" cy="1304100"/>
          </a:xfrm>
          <a:prstGeom prst="flowChartMagneticDisk">
            <a:avLst/>
          </a:prstGeom>
          <a:solidFill>
            <a:srgbClr val="F8DFBD"/>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t>經濟活動</a:t>
            </a:r>
            <a:endParaRPr sz="2400"/>
          </a:p>
        </p:txBody>
      </p:sp>
      <p:sp>
        <p:nvSpPr>
          <p:cNvPr id="482" name="Google Shape;482;p63"/>
          <p:cNvSpPr txBox="1"/>
          <p:nvPr/>
        </p:nvSpPr>
        <p:spPr>
          <a:xfrm>
            <a:off x="2764800" y="2161700"/>
            <a:ext cx="824100" cy="8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4900"/>
              <a:t>＞</a:t>
            </a:r>
            <a:endParaRPr sz="4900"/>
          </a:p>
        </p:txBody>
      </p:sp>
      <p:sp>
        <p:nvSpPr>
          <p:cNvPr id="483" name="Google Shape;483;p63"/>
          <p:cNvSpPr txBox="1"/>
          <p:nvPr/>
        </p:nvSpPr>
        <p:spPr>
          <a:xfrm>
            <a:off x="5431575" y="2161700"/>
            <a:ext cx="777300" cy="8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4900"/>
              <a:t>＞</a:t>
            </a:r>
            <a:endParaRPr sz="4900"/>
          </a:p>
        </p:txBody>
      </p:sp>
      <p:sp>
        <p:nvSpPr>
          <p:cNvPr id="484" name="Google Shape;484;p63"/>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分析與解釋</a:t>
            </a:r>
            <a:endParaRPr/>
          </a:p>
        </p:txBody>
      </p:sp>
      <p:sp>
        <p:nvSpPr>
          <p:cNvPr id="485" name="Google Shape;485;p63"/>
          <p:cNvSpPr txBox="1"/>
          <p:nvPr>
            <p:ph idx="4294967295" type="body"/>
          </p:nvPr>
        </p:nvSpPr>
        <p:spPr>
          <a:xfrm>
            <a:off x="159300" y="1152475"/>
            <a:ext cx="8212500" cy="48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zh-TW">
                <a:solidFill>
                  <a:srgbClr val="000000"/>
                </a:solidFill>
              </a:rPr>
              <a:t>影響</a:t>
            </a:r>
            <a:r>
              <a:rPr lang="zh-TW">
                <a:solidFill>
                  <a:srgbClr val="000000"/>
                </a:solidFill>
              </a:rPr>
              <a:t>程度</a:t>
            </a:r>
            <a:endParaRPr>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descr="page20image7915776" id="490" name="Google Shape;490;p64"/>
          <p:cNvPicPr preferRelativeResize="0"/>
          <p:nvPr/>
        </p:nvPicPr>
        <p:blipFill rotWithShape="1">
          <a:blip r:embed="rId3">
            <a:alphaModFix/>
          </a:blip>
          <a:srcRect b="0" l="0" r="0" t="0"/>
          <a:stretch/>
        </p:blipFill>
        <p:spPr>
          <a:xfrm>
            <a:off x="0" y="4517525"/>
            <a:ext cx="9144000" cy="625975"/>
          </a:xfrm>
          <a:prstGeom prst="rect">
            <a:avLst/>
          </a:prstGeom>
          <a:noFill/>
          <a:ln>
            <a:noFill/>
          </a:ln>
        </p:spPr>
      </p:pic>
      <p:sp>
        <p:nvSpPr>
          <p:cNvPr id="491" name="Google Shape;491;p64"/>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分析與解釋</a:t>
            </a:r>
            <a:endParaRPr/>
          </a:p>
        </p:txBody>
      </p:sp>
      <p:sp>
        <p:nvSpPr>
          <p:cNvPr id="492" name="Google Shape;492;p64"/>
          <p:cNvSpPr/>
          <p:nvPr/>
        </p:nvSpPr>
        <p:spPr>
          <a:xfrm>
            <a:off x="4292500" y="445025"/>
            <a:ext cx="3885900" cy="2112000"/>
          </a:xfrm>
          <a:prstGeom prst="wedgeRoundRectCallout">
            <a:avLst>
              <a:gd fmla="val 43680" name="adj1"/>
              <a:gd fmla="val 69980" name="adj2"/>
              <a:gd fmla="val 0" name="adj3"/>
            </a:avLst>
          </a:prstGeom>
          <a:solidFill>
            <a:srgbClr val="F8DFBD"/>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zh-TW" sz="1800">
                <a:solidFill>
                  <a:schemeClr val="dk1"/>
                </a:solidFill>
              </a:rPr>
              <a:t>距離一公里內的學校越多</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zh-TW" sz="1800">
                <a:solidFill>
                  <a:schemeClr val="dk1"/>
                </a:solidFill>
              </a:rPr>
              <a:t>距離一公里內的購物中心越多</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zh-TW" sz="1800">
                <a:solidFill>
                  <a:schemeClr val="dk1"/>
                </a:solidFill>
              </a:rPr>
              <a:t>距離一公里內的捷運站越多</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zh-TW" sz="1800">
                <a:solidFill>
                  <a:schemeClr val="dk1"/>
                </a:solidFill>
              </a:rPr>
              <a:t>距離兩公里內的景點越多</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zh-TW" sz="1800">
                <a:solidFill>
                  <a:schemeClr val="dk1"/>
                </a:solidFill>
              </a:rPr>
              <a:t>人口密度越高</a:t>
            </a:r>
            <a:endParaRPr/>
          </a:p>
        </p:txBody>
      </p:sp>
      <p:pic>
        <p:nvPicPr>
          <p:cNvPr id="493" name="Google Shape;493;p64"/>
          <p:cNvPicPr preferRelativeResize="0"/>
          <p:nvPr/>
        </p:nvPicPr>
        <p:blipFill>
          <a:blip r:embed="rId4">
            <a:alphaModFix/>
          </a:blip>
          <a:stretch>
            <a:fillRect/>
          </a:stretch>
        </p:blipFill>
        <p:spPr>
          <a:xfrm>
            <a:off x="-12" y="2559763"/>
            <a:ext cx="2543175" cy="2543175"/>
          </a:xfrm>
          <a:prstGeom prst="rect">
            <a:avLst/>
          </a:prstGeom>
          <a:noFill/>
          <a:ln>
            <a:noFill/>
          </a:ln>
        </p:spPr>
      </p:pic>
      <p:pic>
        <p:nvPicPr>
          <p:cNvPr id="494" name="Google Shape;494;p64"/>
          <p:cNvPicPr preferRelativeResize="0"/>
          <p:nvPr/>
        </p:nvPicPr>
        <p:blipFill>
          <a:blip r:embed="rId5">
            <a:alphaModFix/>
          </a:blip>
          <a:stretch>
            <a:fillRect/>
          </a:stretch>
        </p:blipFill>
        <p:spPr>
          <a:xfrm>
            <a:off x="7336675" y="2481600"/>
            <a:ext cx="2112125" cy="2112125"/>
          </a:xfrm>
          <a:prstGeom prst="rect">
            <a:avLst/>
          </a:prstGeom>
          <a:noFill/>
          <a:ln>
            <a:noFill/>
          </a:ln>
        </p:spPr>
      </p:pic>
      <p:sp>
        <p:nvSpPr>
          <p:cNvPr id="495" name="Google Shape;495;p64"/>
          <p:cNvSpPr/>
          <p:nvPr/>
        </p:nvSpPr>
        <p:spPr>
          <a:xfrm>
            <a:off x="989850" y="1410300"/>
            <a:ext cx="2305200" cy="1071300"/>
          </a:xfrm>
          <a:prstGeom prst="wedgeEllipseCallout">
            <a:avLst>
              <a:gd fmla="val -36367" name="adj1"/>
              <a:gd fmla="val 110518" name="adj2"/>
            </a:avLst>
          </a:prstGeom>
          <a:solidFill>
            <a:srgbClr val="F8DF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900"/>
              <a:t>什麼使得</a:t>
            </a:r>
            <a:endParaRPr sz="1900"/>
          </a:p>
          <a:p>
            <a:pPr indent="0" lvl="0" marL="0" rtl="0" algn="ctr">
              <a:spcBef>
                <a:spcPts val="0"/>
              </a:spcBef>
              <a:spcAft>
                <a:spcPts val="0"/>
              </a:spcAft>
              <a:buNone/>
            </a:pPr>
            <a:r>
              <a:rPr lang="zh-TW" sz="1900">
                <a:solidFill>
                  <a:srgbClr val="FF0000"/>
                </a:solidFill>
              </a:rPr>
              <a:t>選址成功</a:t>
            </a:r>
            <a:r>
              <a:rPr lang="zh-TW" sz="1900"/>
              <a:t>？</a:t>
            </a:r>
            <a:endParaRPr sz="19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9" name="Shape 499"/>
        <p:cNvGrpSpPr/>
        <p:nvPr/>
      </p:nvGrpSpPr>
      <p:grpSpPr>
        <a:xfrm>
          <a:off x="0" y="0"/>
          <a:ext cx="0" cy="0"/>
          <a:chOff x="0" y="0"/>
          <a:chExt cx="0" cy="0"/>
        </a:xfrm>
      </p:grpSpPr>
      <p:pic>
        <p:nvPicPr>
          <p:cNvPr descr="page1image27228608" id="500" name="Google Shape;500;p6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page1image8281024" id="501" name="Google Shape;501;p65"/>
          <p:cNvPicPr preferRelativeResize="0"/>
          <p:nvPr/>
        </p:nvPicPr>
        <p:blipFill rotWithShape="1">
          <a:blip r:embed="rId4">
            <a:alphaModFix/>
          </a:blip>
          <a:srcRect b="0" l="0" r="0" t="0"/>
          <a:stretch/>
        </p:blipFill>
        <p:spPr>
          <a:xfrm>
            <a:off x="8751725" y="0"/>
            <a:ext cx="392274" cy="5143500"/>
          </a:xfrm>
          <a:prstGeom prst="rect">
            <a:avLst/>
          </a:prstGeom>
          <a:noFill/>
          <a:ln>
            <a:noFill/>
          </a:ln>
        </p:spPr>
      </p:pic>
      <p:sp>
        <p:nvSpPr>
          <p:cNvPr id="502" name="Google Shape;502;p65"/>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系統實作</a:t>
            </a:r>
            <a:endParaRPr/>
          </a:p>
        </p:txBody>
      </p:sp>
      <p:sp>
        <p:nvSpPr>
          <p:cNvPr id="503" name="Google Shape;503;p65"/>
          <p:cNvSpPr txBox="1"/>
          <p:nvPr>
            <p:ph idx="4294967295" type="body"/>
          </p:nvPr>
        </p:nvSpPr>
        <p:spPr>
          <a:xfrm>
            <a:off x="311700" y="2151025"/>
            <a:ext cx="3423900" cy="141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使用方式</a:t>
            </a:r>
            <a:endParaRPr/>
          </a:p>
          <a:p>
            <a:pPr indent="-317500" lvl="1" marL="914400" rtl="0" algn="l">
              <a:spcBef>
                <a:spcPts val="0"/>
              </a:spcBef>
              <a:spcAft>
                <a:spcPts val="0"/>
              </a:spcAft>
              <a:buSzPts val="1400"/>
              <a:buChar char="○"/>
            </a:pPr>
            <a:r>
              <a:rPr lang="zh-TW"/>
              <a:t>輸入欲查詢地址</a:t>
            </a:r>
            <a:endParaRPr/>
          </a:p>
          <a:p>
            <a:pPr indent="-317500" lvl="1" marL="914400" rtl="0" algn="l">
              <a:spcBef>
                <a:spcPts val="0"/>
              </a:spcBef>
              <a:spcAft>
                <a:spcPts val="0"/>
              </a:spcAft>
              <a:buSzPts val="1400"/>
              <a:buChar char="○"/>
            </a:pPr>
            <a:r>
              <a:rPr lang="zh-TW"/>
              <a:t>系統即時計算各變數值</a:t>
            </a:r>
            <a:endParaRPr/>
          </a:p>
          <a:p>
            <a:pPr indent="-317500" lvl="1" marL="914400" rtl="0" algn="l">
              <a:spcBef>
                <a:spcPts val="0"/>
              </a:spcBef>
              <a:spcAft>
                <a:spcPts val="0"/>
              </a:spcAft>
              <a:buSzPts val="1400"/>
              <a:buChar char="○"/>
            </a:pPr>
            <a:r>
              <a:rPr lang="zh-TW"/>
              <a:t>顯示變數值（共六個）</a:t>
            </a:r>
            <a:endParaRPr/>
          </a:p>
          <a:p>
            <a:pPr indent="-317500" lvl="1" marL="914400" rtl="0" algn="l">
              <a:spcBef>
                <a:spcPts val="0"/>
              </a:spcBef>
              <a:spcAft>
                <a:spcPts val="0"/>
              </a:spcAft>
              <a:buSzPts val="1400"/>
              <a:buChar char="○"/>
            </a:pPr>
            <a:r>
              <a:rPr lang="zh-TW"/>
              <a:t>顯示開店成功預測機率</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504" name="Google Shape;504;p65"/>
          <p:cNvPicPr preferRelativeResize="0"/>
          <p:nvPr/>
        </p:nvPicPr>
        <p:blipFill>
          <a:blip r:embed="rId5">
            <a:alphaModFix/>
          </a:blip>
          <a:stretch>
            <a:fillRect/>
          </a:stretch>
        </p:blipFill>
        <p:spPr>
          <a:xfrm>
            <a:off x="3932593" y="1098625"/>
            <a:ext cx="4460531" cy="3524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descr="page1image27228608" id="509" name="Google Shape;509;p6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page1image8281024" id="510" name="Google Shape;510;p66"/>
          <p:cNvPicPr preferRelativeResize="0"/>
          <p:nvPr/>
        </p:nvPicPr>
        <p:blipFill rotWithShape="1">
          <a:blip r:embed="rId4">
            <a:alphaModFix/>
          </a:blip>
          <a:srcRect b="0" l="0" r="0" t="0"/>
          <a:stretch/>
        </p:blipFill>
        <p:spPr>
          <a:xfrm>
            <a:off x="22" y="4860500"/>
            <a:ext cx="9144000" cy="283000"/>
          </a:xfrm>
          <a:prstGeom prst="rect">
            <a:avLst/>
          </a:prstGeom>
          <a:noFill/>
          <a:ln>
            <a:noFill/>
          </a:ln>
        </p:spPr>
      </p:pic>
      <p:sp>
        <p:nvSpPr>
          <p:cNvPr id="511" name="Google Shape;511;p66"/>
          <p:cNvSpPr txBox="1"/>
          <p:nvPr>
            <p:ph idx="4294967295" type="title"/>
          </p:nvPr>
        </p:nvSpPr>
        <p:spPr>
          <a:xfrm>
            <a:off x="311700" y="445025"/>
            <a:ext cx="2221200" cy="10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系統實作</a:t>
            </a:r>
            <a:endParaRPr/>
          </a:p>
          <a:p>
            <a:pPr indent="0" lvl="0" marL="0" rtl="0" algn="l">
              <a:spcBef>
                <a:spcPts val="0"/>
              </a:spcBef>
              <a:spcAft>
                <a:spcPts val="0"/>
              </a:spcAft>
              <a:buNone/>
            </a:pPr>
            <a:r>
              <a:rPr lang="zh-TW"/>
              <a:t>(DEMO)</a:t>
            </a:r>
            <a:endParaRPr/>
          </a:p>
        </p:txBody>
      </p:sp>
      <p:pic>
        <p:nvPicPr>
          <p:cNvPr id="512" name="Google Shape;512;p66" title="Demo影片_0104.mp4">
            <a:hlinkClick r:id="rId5"/>
          </p:cNvPr>
          <p:cNvPicPr preferRelativeResize="0"/>
          <p:nvPr/>
        </p:nvPicPr>
        <p:blipFill>
          <a:blip r:embed="rId6">
            <a:alphaModFix/>
          </a:blip>
          <a:stretch>
            <a:fillRect/>
          </a:stretch>
        </p:blipFill>
        <p:spPr>
          <a:xfrm>
            <a:off x="3378326" y="551850"/>
            <a:ext cx="5542825" cy="4157125"/>
          </a:xfrm>
          <a:prstGeom prst="rect">
            <a:avLst/>
          </a:prstGeom>
          <a:noFill/>
          <a:ln>
            <a:noFill/>
          </a:ln>
        </p:spPr>
      </p:pic>
      <p:sp>
        <p:nvSpPr>
          <p:cNvPr id="513" name="Google Shape;513;p66"/>
          <p:cNvSpPr txBox="1"/>
          <p:nvPr>
            <p:ph idx="4294967295" type="body"/>
          </p:nvPr>
        </p:nvSpPr>
        <p:spPr>
          <a:xfrm>
            <a:off x="311700" y="1872750"/>
            <a:ext cx="2893800" cy="2152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系統運作</a:t>
            </a:r>
            <a:endParaRPr/>
          </a:p>
          <a:p>
            <a:pPr indent="-317500" lvl="1" marL="914400" rtl="0" algn="l">
              <a:spcBef>
                <a:spcPts val="0"/>
              </a:spcBef>
              <a:spcAft>
                <a:spcPts val="0"/>
              </a:spcAft>
              <a:buSzPts val="1400"/>
              <a:buChar char="○"/>
            </a:pPr>
            <a:r>
              <a:rPr lang="zh-TW"/>
              <a:t>隨機森林（深度為4）</a:t>
            </a:r>
            <a:endParaRPr/>
          </a:p>
          <a:p>
            <a:pPr indent="-317500" lvl="1" marL="914400" rtl="0" algn="l">
              <a:spcBef>
                <a:spcPts val="0"/>
              </a:spcBef>
              <a:spcAft>
                <a:spcPts val="0"/>
              </a:spcAft>
              <a:buSzPts val="1400"/>
              <a:buChar char="○"/>
            </a:pPr>
            <a:r>
              <a:rPr lang="zh-TW"/>
              <a:t>Euclidean distance</a:t>
            </a:r>
            <a:br>
              <a:rPr lang="zh-TW"/>
            </a:br>
            <a:endParaRPr/>
          </a:p>
          <a:p>
            <a:pPr indent="-342900" lvl="0" marL="457200" rtl="0" algn="l">
              <a:spcBef>
                <a:spcPts val="0"/>
              </a:spcBef>
              <a:spcAft>
                <a:spcPts val="0"/>
              </a:spcAft>
              <a:buSzPts val="1800"/>
              <a:buChar char="●"/>
            </a:pPr>
            <a:r>
              <a:rPr lang="zh-TW"/>
              <a:t>選址測試</a:t>
            </a:r>
            <a:endParaRPr/>
          </a:p>
          <a:p>
            <a:pPr indent="-317500" lvl="1" marL="914400" rtl="0" algn="l">
              <a:spcBef>
                <a:spcPts val="0"/>
              </a:spcBef>
              <a:spcAft>
                <a:spcPts val="0"/>
              </a:spcAft>
              <a:buSzPts val="1400"/>
              <a:buChar char="○"/>
            </a:pPr>
            <a:r>
              <a:rPr lang="zh-TW"/>
              <a:t>成功：老賴茶棧公館店</a:t>
            </a:r>
            <a:endParaRPr/>
          </a:p>
          <a:p>
            <a:pPr indent="-317500" lvl="1" marL="914400" rtl="0" algn="l">
              <a:spcBef>
                <a:spcPts val="0"/>
              </a:spcBef>
              <a:spcAft>
                <a:spcPts val="0"/>
              </a:spcAft>
              <a:buSzPts val="1400"/>
              <a:buChar char="○"/>
            </a:pPr>
            <a:r>
              <a:rPr lang="zh-TW"/>
              <a:t>失敗：台北第二殯儀館</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7" name="Shape 517"/>
        <p:cNvGrpSpPr/>
        <p:nvPr/>
      </p:nvGrpSpPr>
      <p:grpSpPr>
        <a:xfrm>
          <a:off x="0" y="0"/>
          <a:ext cx="0" cy="0"/>
          <a:chOff x="0" y="0"/>
          <a:chExt cx="0" cy="0"/>
        </a:xfrm>
      </p:grpSpPr>
      <p:pic>
        <p:nvPicPr>
          <p:cNvPr descr="page1image27228608" id="518" name="Google Shape;518;p6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page1image8281024" id="519" name="Google Shape;519;p67"/>
          <p:cNvPicPr preferRelativeResize="0"/>
          <p:nvPr/>
        </p:nvPicPr>
        <p:blipFill rotWithShape="1">
          <a:blip r:embed="rId4">
            <a:alphaModFix/>
          </a:blip>
          <a:srcRect b="0" l="0" r="0" t="0"/>
          <a:stretch/>
        </p:blipFill>
        <p:spPr>
          <a:xfrm>
            <a:off x="22" y="4860500"/>
            <a:ext cx="9144000" cy="283000"/>
          </a:xfrm>
          <a:prstGeom prst="rect">
            <a:avLst/>
          </a:prstGeom>
          <a:noFill/>
          <a:ln>
            <a:noFill/>
          </a:ln>
        </p:spPr>
      </p:pic>
      <p:sp>
        <p:nvSpPr>
          <p:cNvPr id="520" name="Google Shape;520;p67"/>
          <p:cNvSpPr txBox="1"/>
          <p:nvPr>
            <p:ph idx="4294967295" type="title"/>
          </p:nvPr>
        </p:nvSpPr>
        <p:spPr>
          <a:xfrm>
            <a:off x="311700" y="445025"/>
            <a:ext cx="71313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系統實作：以Euclidean</a:t>
            </a:r>
            <a:r>
              <a:rPr lang="zh-TW"/>
              <a:t>距離建隨機森林模型</a:t>
            </a:r>
            <a:endParaRPr/>
          </a:p>
        </p:txBody>
      </p:sp>
      <p:pic>
        <p:nvPicPr>
          <p:cNvPr id="521" name="Google Shape;521;p67"/>
          <p:cNvPicPr preferRelativeResize="0"/>
          <p:nvPr/>
        </p:nvPicPr>
        <p:blipFill>
          <a:blip r:embed="rId5">
            <a:alphaModFix/>
          </a:blip>
          <a:stretch>
            <a:fillRect/>
          </a:stretch>
        </p:blipFill>
        <p:spPr>
          <a:xfrm>
            <a:off x="521963" y="1506850"/>
            <a:ext cx="5857875" cy="25336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結論</a:t>
            </a:r>
            <a:endParaRPr/>
          </a:p>
        </p:txBody>
      </p:sp>
      <p:sp>
        <p:nvSpPr>
          <p:cNvPr id="527" name="Google Shape;527;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成功的關鍵因素主要和</a:t>
            </a:r>
            <a:r>
              <a:rPr b="1" lang="zh-TW"/>
              <a:t>空間因素</a:t>
            </a:r>
            <a:r>
              <a:rPr lang="zh-TW"/>
              <a:t>較相關，與人口組成較無關</a:t>
            </a:r>
            <a:endParaRPr/>
          </a:p>
          <a:p>
            <a:pPr indent="0" lvl="0" marL="0" rtl="0" algn="l">
              <a:spcBef>
                <a:spcPts val="1600"/>
              </a:spcBef>
              <a:spcAft>
                <a:spcPts val="0"/>
              </a:spcAft>
              <a:buNone/>
            </a:pPr>
            <a:r>
              <a:rPr lang="zh-TW"/>
              <a:t>熱鬧 = 成功的關鍵因素？</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528" name="Google Shape;528;p68"/>
          <p:cNvGraphicFramePr/>
          <p:nvPr/>
        </p:nvGraphicFramePr>
        <p:xfrm>
          <a:off x="3367125" y="2072075"/>
          <a:ext cx="3000000" cy="3000000"/>
        </p:xfrm>
        <a:graphic>
          <a:graphicData uri="http://schemas.openxmlformats.org/drawingml/2006/table">
            <a:tbl>
              <a:tblPr>
                <a:noFill/>
                <a:tableStyleId>{9C450BF5-2003-4ED0-BBDC-F8BD6011287B}</a:tableStyleId>
              </a:tblPr>
              <a:tblGrid>
                <a:gridCol w="1264300"/>
                <a:gridCol w="3390500"/>
              </a:tblGrid>
              <a:tr h="381000">
                <a:tc rowSpan="4">
                  <a:txBody>
                    <a:bodyPr/>
                    <a:lstStyle/>
                    <a:p>
                      <a:pPr indent="0" lvl="0" marL="0" rtl="0" algn="ctr">
                        <a:spcBef>
                          <a:spcPts val="0"/>
                        </a:spcBef>
                        <a:spcAft>
                          <a:spcPts val="0"/>
                        </a:spcAft>
                        <a:buNone/>
                      </a:pPr>
                      <a:r>
                        <a:rPr lang="zh-TW"/>
                        <a:t>距離</a:t>
                      </a:r>
                      <a:endParaRPr/>
                    </a:p>
                  </a:txBody>
                  <a:tcPr marT="91425" marB="91425" marR="91425" marL="91425" anchor="ctr"/>
                </a:tc>
                <a:tc>
                  <a:txBody>
                    <a:bodyPr/>
                    <a:lstStyle/>
                    <a:p>
                      <a:pPr indent="0" lvl="0" marL="0" rtl="0" algn="l">
                        <a:spcBef>
                          <a:spcPts val="0"/>
                        </a:spcBef>
                        <a:spcAft>
                          <a:spcPts val="0"/>
                        </a:spcAft>
                        <a:buNone/>
                      </a:pPr>
                      <a:r>
                        <a:rPr lang="zh-TW"/>
                        <a:t>距離一公里內的學校越多</a:t>
                      </a:r>
                      <a:endParaRPr/>
                    </a:p>
                  </a:txBody>
                  <a:tcPr marT="91425" marB="91425" marR="91425" marL="91425" anchor="ctr"/>
                </a:tc>
              </a:tr>
              <a:tr h="381000">
                <a:tc vMerge="1"/>
                <a:tc>
                  <a:txBody>
                    <a:bodyPr/>
                    <a:lstStyle/>
                    <a:p>
                      <a:pPr indent="0" lvl="0" marL="0" rtl="0" algn="l">
                        <a:spcBef>
                          <a:spcPts val="0"/>
                        </a:spcBef>
                        <a:spcAft>
                          <a:spcPts val="0"/>
                        </a:spcAft>
                        <a:buNone/>
                      </a:pPr>
                      <a:r>
                        <a:rPr lang="zh-TW"/>
                        <a:t>距離一公里內的購物中心越多</a:t>
                      </a:r>
                      <a:endParaRPr/>
                    </a:p>
                  </a:txBody>
                  <a:tcPr marT="91425" marB="91425" marR="91425" marL="91425" anchor="ctr"/>
                </a:tc>
              </a:tr>
              <a:tr h="381000">
                <a:tc vMerge="1"/>
                <a:tc>
                  <a:txBody>
                    <a:bodyPr/>
                    <a:lstStyle/>
                    <a:p>
                      <a:pPr indent="0" lvl="0" marL="0" rtl="0" algn="l">
                        <a:spcBef>
                          <a:spcPts val="0"/>
                        </a:spcBef>
                        <a:spcAft>
                          <a:spcPts val="0"/>
                        </a:spcAft>
                        <a:buNone/>
                      </a:pPr>
                      <a:r>
                        <a:rPr lang="zh-TW"/>
                        <a:t>距離一公里內的捷運站越多</a:t>
                      </a:r>
                      <a:endParaRPr/>
                    </a:p>
                  </a:txBody>
                  <a:tcPr marT="91425" marB="91425" marR="91425" marL="91425" anchor="ctr"/>
                </a:tc>
              </a:tr>
              <a:tr h="381000">
                <a:tc vMerge="1"/>
                <a:tc>
                  <a:txBody>
                    <a:bodyPr/>
                    <a:lstStyle/>
                    <a:p>
                      <a:pPr indent="0" lvl="0" marL="0" rtl="0" algn="l">
                        <a:spcBef>
                          <a:spcPts val="0"/>
                        </a:spcBef>
                        <a:spcAft>
                          <a:spcPts val="0"/>
                        </a:spcAft>
                        <a:buNone/>
                      </a:pPr>
                      <a:r>
                        <a:rPr lang="zh-TW">
                          <a:solidFill>
                            <a:schemeClr val="dk1"/>
                          </a:solidFill>
                        </a:rPr>
                        <a:t>距離兩公里內的景點越多</a:t>
                      </a:r>
                      <a:endParaRPr/>
                    </a:p>
                  </a:txBody>
                  <a:tcPr marT="91425" marB="91425" marR="91425" marL="91425" anchor="ctr"/>
                </a:tc>
              </a:tr>
              <a:tr h="381000">
                <a:tc>
                  <a:txBody>
                    <a:bodyPr/>
                    <a:lstStyle/>
                    <a:p>
                      <a:pPr indent="0" lvl="0" marL="0" rtl="0" algn="ctr">
                        <a:spcBef>
                          <a:spcPts val="0"/>
                        </a:spcBef>
                        <a:spcAft>
                          <a:spcPts val="0"/>
                        </a:spcAft>
                        <a:buNone/>
                      </a:pPr>
                      <a:r>
                        <a:rPr lang="zh-TW"/>
                        <a:t>人口</a:t>
                      </a:r>
                      <a:endParaRPr/>
                    </a:p>
                  </a:txBody>
                  <a:tcPr marT="91425" marB="91425" marR="91425" marL="91425" anchor="ctr"/>
                </a:tc>
                <a:tc>
                  <a:txBody>
                    <a:bodyPr/>
                    <a:lstStyle/>
                    <a:p>
                      <a:pPr indent="0" lvl="0" marL="0" rtl="0" algn="l">
                        <a:spcBef>
                          <a:spcPts val="0"/>
                        </a:spcBef>
                        <a:spcAft>
                          <a:spcPts val="0"/>
                        </a:spcAft>
                        <a:buNone/>
                      </a:pPr>
                      <a:r>
                        <a:rPr lang="zh-TW"/>
                        <a:t>人口密度越高</a:t>
                      </a:r>
                      <a:endParaRPr/>
                    </a:p>
                  </a:txBody>
                  <a:tcPr marT="91425" marB="91425" marR="91425" marL="91425" anchor="ct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未來展望</a:t>
            </a:r>
            <a:endParaRPr/>
          </a:p>
        </p:txBody>
      </p:sp>
      <p:sp>
        <p:nvSpPr>
          <p:cNvPr id="534" name="Google Shape;534;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取樣</a:t>
            </a:r>
            <a:endParaRPr/>
          </a:p>
          <a:p>
            <a:pPr indent="-317500" lvl="1" marL="914400" rtl="0" algn="l">
              <a:spcBef>
                <a:spcPts val="0"/>
              </a:spcBef>
              <a:spcAft>
                <a:spcPts val="0"/>
              </a:spcAft>
              <a:buSzPts val="1400"/>
              <a:buChar char="○"/>
            </a:pPr>
            <a:r>
              <a:rPr lang="zh-TW"/>
              <a:t>更精準選擇成功樣本點（考量經營狀況）</a:t>
            </a:r>
            <a:endParaRPr/>
          </a:p>
          <a:p>
            <a:pPr indent="-317500" lvl="1" marL="914400" rtl="0" algn="l">
              <a:spcBef>
                <a:spcPts val="0"/>
              </a:spcBef>
              <a:spcAft>
                <a:spcPts val="0"/>
              </a:spcAft>
              <a:buSzPts val="1400"/>
              <a:buChar char="○"/>
            </a:pPr>
            <a:r>
              <a:rPr lang="zh-TW"/>
              <a:t>更精準選擇失敗的點（即便已經排除山區、河川附近，</a:t>
            </a:r>
            <a:br>
              <a:rPr lang="zh-TW"/>
            </a:br>
            <a:r>
              <a:rPr lang="zh-TW"/>
              <a:t>仍然選到現存飲料店不密集的地區）</a:t>
            </a:r>
            <a:endParaRPr/>
          </a:p>
          <a:p>
            <a:pPr indent="-342900" lvl="0" marL="457200" rtl="0" algn="l">
              <a:spcBef>
                <a:spcPts val="0"/>
              </a:spcBef>
              <a:spcAft>
                <a:spcPts val="0"/>
              </a:spcAft>
              <a:buSzPts val="1800"/>
              <a:buChar char="●"/>
            </a:pPr>
            <a:r>
              <a:rPr lang="zh-TW"/>
              <a:t>變數選擇</a:t>
            </a:r>
            <a:endParaRPr/>
          </a:p>
          <a:p>
            <a:pPr indent="-317500" lvl="1" marL="914400" rtl="0" algn="l">
              <a:spcBef>
                <a:spcPts val="0"/>
              </a:spcBef>
              <a:spcAft>
                <a:spcPts val="0"/>
              </a:spcAft>
              <a:buSzPts val="1400"/>
              <a:buChar char="○"/>
            </a:pPr>
            <a:r>
              <a:rPr lang="zh-TW"/>
              <a:t>空間變數採500m, 1000m,1500m範圍，</a:t>
            </a:r>
            <a:br>
              <a:rPr lang="zh-TW"/>
            </a:br>
            <a:r>
              <a:rPr lang="zh-TW"/>
              <a:t>也許選擇不同範圍會有不同發現</a:t>
            </a:r>
            <a:endParaRPr/>
          </a:p>
          <a:p>
            <a:pPr indent="-317500" lvl="1" marL="914400" rtl="0" algn="l">
              <a:spcBef>
                <a:spcPts val="0"/>
              </a:spcBef>
              <a:spcAft>
                <a:spcPts val="0"/>
              </a:spcAft>
              <a:buSzPts val="1400"/>
              <a:buChar char="○"/>
            </a:pPr>
            <a:r>
              <a:rPr lang="zh-TW"/>
              <a:t>經濟活動指標尺度太大（區）</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35" name="Google Shape;535;p69"/>
          <p:cNvPicPr preferRelativeResize="0"/>
          <p:nvPr/>
        </p:nvPicPr>
        <p:blipFill rotWithShape="1">
          <a:blip r:embed="rId3">
            <a:alphaModFix/>
          </a:blip>
          <a:srcRect b="0" l="21585" r="22275" t="0"/>
          <a:stretch/>
        </p:blipFill>
        <p:spPr>
          <a:xfrm>
            <a:off x="5041175" y="336600"/>
            <a:ext cx="3853427" cy="4643625"/>
          </a:xfrm>
          <a:prstGeom prst="rect">
            <a:avLst/>
          </a:prstGeom>
          <a:noFill/>
          <a:ln>
            <a:noFill/>
          </a:ln>
        </p:spPr>
      </p:pic>
      <p:sp>
        <p:nvSpPr>
          <p:cNvPr id="536" name="Google Shape;536;p69"/>
          <p:cNvSpPr/>
          <p:nvPr/>
        </p:nvSpPr>
        <p:spPr>
          <a:xfrm>
            <a:off x="6507089" y="1659000"/>
            <a:ext cx="1769700" cy="954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參考資料</a:t>
            </a:r>
            <a:endParaRPr/>
          </a:p>
        </p:txBody>
      </p:sp>
      <p:pic>
        <p:nvPicPr>
          <p:cNvPr descr="page1image8281024" id="542" name="Google Shape;542;p70"/>
          <p:cNvPicPr preferRelativeResize="0"/>
          <p:nvPr/>
        </p:nvPicPr>
        <p:blipFill rotWithShape="1">
          <a:blip r:embed="rId3">
            <a:alphaModFix/>
          </a:blip>
          <a:srcRect b="0" l="0" r="0" t="0"/>
          <a:stretch/>
        </p:blipFill>
        <p:spPr>
          <a:xfrm>
            <a:off x="25" y="4005450"/>
            <a:ext cx="9144000" cy="11380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參考資料</a:t>
            </a:r>
            <a:endParaRPr/>
          </a:p>
        </p:txBody>
      </p:sp>
      <p:sp>
        <p:nvSpPr>
          <p:cNvPr id="548" name="Google Shape;548;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zh-TW" sz="1200"/>
              <a:t>杜逸寧、徐維澤、黃祥晉、許明楷、林鈺翔、洪健傑（2018）。結合政府開放資料集於建構開業選址決策支援系統－以店址當地消費能力與鄰近產業特性觀點。科儀新知，215期，P4 - 21</a:t>
            </a:r>
            <a:endParaRPr sz="1200"/>
          </a:p>
          <a:p>
            <a:pPr indent="-304800" lvl="0" marL="457200" rtl="0" algn="l">
              <a:spcBef>
                <a:spcPts val="0"/>
              </a:spcBef>
              <a:spcAft>
                <a:spcPts val="0"/>
              </a:spcAft>
              <a:buSzPts val="1200"/>
              <a:buChar char="●"/>
            </a:pPr>
            <a:r>
              <a:rPr lang="zh-TW" sz="1200"/>
              <a:t>劉奕宏（2011）。地理資訊系統及資料探勘技術在連鎖咖啡店設點之分析與研究。政治大學資訊科學學系學位論文。</a:t>
            </a:r>
            <a:endParaRPr sz="1200"/>
          </a:p>
          <a:p>
            <a:pPr indent="-304800" lvl="0" marL="457200" rtl="0" algn="l">
              <a:spcBef>
                <a:spcPts val="0"/>
              </a:spcBef>
              <a:spcAft>
                <a:spcPts val="0"/>
              </a:spcAft>
              <a:buSzPts val="1200"/>
              <a:buChar char="●"/>
            </a:pPr>
            <a:r>
              <a:rPr lang="zh-TW" sz="1200"/>
              <a:t>Decision Tree：</a:t>
            </a:r>
            <a:r>
              <a:rPr lang="zh-TW" sz="1200" u="sng">
                <a:solidFill>
                  <a:schemeClr val="accent5"/>
                </a:solidFill>
                <a:hlinkClick r:id="rId3">
                  <a:extLst>
                    <a:ext uri="{A12FA001-AC4F-418D-AE19-62706E023703}">
                      <ahyp:hlinkClr val="tx"/>
                    </a:ext>
                  </a:extLst>
                </a:hlinkClick>
              </a:rPr>
              <a:t>https://www.jamleecute.com/decision-tree-cart-%E6%B1%BA%E7%AD%96%E6%A8%B9/</a:t>
            </a:r>
            <a:endParaRPr sz="1200"/>
          </a:p>
          <a:p>
            <a:pPr indent="-304800" lvl="0" marL="457200" rtl="0" algn="l">
              <a:spcBef>
                <a:spcPts val="0"/>
              </a:spcBef>
              <a:spcAft>
                <a:spcPts val="0"/>
              </a:spcAft>
              <a:buSzPts val="1200"/>
              <a:buChar char="●"/>
            </a:pPr>
            <a:r>
              <a:rPr lang="zh-TW" sz="1200"/>
              <a:t>Random Forest：</a:t>
            </a:r>
            <a:r>
              <a:rPr lang="zh-TW" sz="1200" u="sng">
                <a:solidFill>
                  <a:schemeClr val="accent5"/>
                </a:solidFill>
                <a:hlinkClick r:id="rId4">
                  <a:extLst>
                    <a:ext uri="{A12FA001-AC4F-418D-AE19-62706E023703}">
                      <ahyp:hlinkClr val="tx"/>
                    </a:ext>
                  </a:extLst>
                </a:hlinkClick>
              </a:rPr>
              <a:t>https://medium.com/chung-yi/ml%E5%85%A5%E9%96%80-%E5%8D%81%E4%B8%83-%E9%9A%A8%E6%A9%9F%E6%A3%AE%E6%9E%97-random-forest-6afc24871857</a:t>
            </a:r>
            <a:endParaRPr sz="1200"/>
          </a:p>
          <a:p>
            <a:pPr indent="-304800" lvl="0" marL="457200" rtl="0" algn="l">
              <a:spcBef>
                <a:spcPts val="0"/>
              </a:spcBef>
              <a:spcAft>
                <a:spcPts val="0"/>
              </a:spcAft>
              <a:buSzPts val="1200"/>
              <a:buChar char="●"/>
            </a:pPr>
            <a:r>
              <a:rPr lang="zh-TW" sz="1200"/>
              <a:t>Gradient Boosting：</a:t>
            </a:r>
            <a:r>
              <a:rPr lang="zh-TW" sz="1200" u="sng">
                <a:solidFill>
                  <a:schemeClr val="accent5"/>
                </a:solidFill>
                <a:hlinkClick r:id="rId5">
                  <a:extLst>
                    <a:ext uri="{A12FA001-AC4F-418D-AE19-62706E023703}">
                      <ahyp:hlinkClr val="tx"/>
                    </a:ext>
                  </a:extLst>
                </a:hlinkClick>
              </a:rPr>
              <a:t>https://iter01.com/66707.html</a:t>
            </a:r>
            <a:endParaRPr sz="1200"/>
          </a:p>
          <a:p>
            <a:pPr indent="-304800" lvl="0" marL="457200" rtl="0" algn="l">
              <a:spcBef>
                <a:spcPts val="0"/>
              </a:spcBef>
              <a:spcAft>
                <a:spcPts val="0"/>
              </a:spcAft>
              <a:buSzPts val="1200"/>
              <a:buChar char="●"/>
            </a:pPr>
            <a:r>
              <a:rPr lang="zh-TW" sz="1200"/>
              <a:t>Logistic Regression： </a:t>
            </a:r>
            <a:r>
              <a:rPr lang="zh-TW" sz="1200" u="sng">
                <a:solidFill>
                  <a:schemeClr val="accent5"/>
                </a:solidFill>
                <a:hlinkClick r:id="rId6">
                  <a:extLst>
                    <a:ext uri="{A12FA001-AC4F-418D-AE19-62706E023703}">
                      <ahyp:hlinkClr val="tx"/>
                    </a:ext>
                  </a:extLst>
                </a:hlinkClick>
              </a:rPr>
              <a:t>https://www.yongxi-stat.com/logistic-regression/</a:t>
            </a:r>
            <a:endParaRPr sz="1200"/>
          </a:p>
          <a:p>
            <a:pPr indent="0" lvl="0" marL="0" rtl="0" algn="l">
              <a:spcBef>
                <a:spcPts val="1600"/>
              </a:spcBef>
              <a:spcAft>
                <a:spcPts val="1600"/>
              </a:spcAft>
              <a:buNone/>
            </a:pPr>
            <a:r>
              <a:t/>
            </a:r>
            <a:endParaRPr sz="1200"/>
          </a:p>
        </p:txBody>
      </p:sp>
      <p:pic>
        <p:nvPicPr>
          <p:cNvPr descr="page1image8281024" id="549" name="Google Shape;549;p71"/>
          <p:cNvPicPr preferRelativeResize="0"/>
          <p:nvPr/>
        </p:nvPicPr>
        <p:blipFill rotWithShape="1">
          <a:blip r:embed="rId7">
            <a:alphaModFix/>
          </a:blip>
          <a:srcRect b="0" l="0" r="0" t="0"/>
          <a:stretch/>
        </p:blipFill>
        <p:spPr>
          <a:xfrm>
            <a:off x="22" y="4860500"/>
            <a:ext cx="9144000" cy="283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 name="Shape 92"/>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參考資料</a:t>
            </a:r>
            <a:endParaRPr/>
          </a:p>
        </p:txBody>
      </p:sp>
      <p:sp>
        <p:nvSpPr>
          <p:cNvPr id="555" name="Google Shape;555;p72"/>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zh-TW" sz="1200"/>
              <a:t>網路溫度計－飲料排行榜：</a:t>
            </a:r>
            <a:r>
              <a:rPr lang="zh-TW" sz="1200" u="sng">
                <a:solidFill>
                  <a:schemeClr val="hlink"/>
                </a:solidFill>
                <a:hlinkClick r:id="rId3"/>
              </a:rPr>
              <a:t>https://dailyview.tw/top100/topic/35?volumn=1&amp;page=1</a:t>
            </a:r>
            <a:endParaRPr sz="1200"/>
          </a:p>
          <a:p>
            <a:pPr indent="-304800" lvl="0" marL="457200" rtl="0" algn="l">
              <a:spcBef>
                <a:spcPts val="0"/>
              </a:spcBef>
              <a:spcAft>
                <a:spcPts val="0"/>
              </a:spcAft>
              <a:buSzPts val="1200"/>
              <a:buChar char="●"/>
            </a:pPr>
            <a:r>
              <a:rPr lang="zh-TW" sz="1200"/>
              <a:t>迷客夏：</a:t>
            </a:r>
            <a:r>
              <a:rPr lang="zh-TW" sz="1200" u="sng">
                <a:solidFill>
                  <a:schemeClr val="hlink"/>
                </a:solidFill>
                <a:hlinkClick r:id="rId4"/>
              </a:rPr>
              <a:t>https://www.fonfood.com/store/293295/branch</a:t>
            </a:r>
            <a:endParaRPr sz="1200"/>
          </a:p>
          <a:p>
            <a:pPr indent="-304800" lvl="0" marL="457200" rtl="0" algn="l">
              <a:spcBef>
                <a:spcPts val="0"/>
              </a:spcBef>
              <a:spcAft>
                <a:spcPts val="0"/>
              </a:spcAft>
              <a:buSzPts val="1200"/>
              <a:buChar char="●"/>
            </a:pPr>
            <a:r>
              <a:rPr lang="zh-TW" sz="1200"/>
              <a:t>五十嵐：</a:t>
            </a:r>
            <a:r>
              <a:rPr lang="zh-TW" sz="1200" u="sng">
                <a:solidFill>
                  <a:schemeClr val="hlink"/>
                </a:solidFill>
                <a:hlinkClick r:id="rId5"/>
              </a:rPr>
              <a:t>http://50lan.com/web/pointsout.asp</a:t>
            </a:r>
            <a:endParaRPr sz="1200"/>
          </a:p>
          <a:p>
            <a:pPr indent="-304800" lvl="0" marL="457200" rtl="0" algn="l">
              <a:spcBef>
                <a:spcPts val="0"/>
              </a:spcBef>
              <a:spcAft>
                <a:spcPts val="0"/>
              </a:spcAft>
              <a:buSzPts val="1200"/>
              <a:buChar char="●"/>
            </a:pPr>
            <a:r>
              <a:rPr lang="zh-TW" sz="1200"/>
              <a:t>清心福全：</a:t>
            </a:r>
            <a:r>
              <a:rPr lang="zh-TW" sz="1200" u="sng">
                <a:solidFill>
                  <a:schemeClr val="hlink"/>
                </a:solidFill>
                <a:hlinkClick r:id="rId6"/>
              </a:rPr>
              <a:t>https://www.chingshin.tw/store.php?city=5&amp;area=&amp;keyword=&amp;page=1#change_point</a:t>
            </a:r>
            <a:endParaRPr sz="1200"/>
          </a:p>
          <a:p>
            <a:pPr indent="-304800" lvl="0" marL="457200" rtl="0" algn="l">
              <a:spcBef>
                <a:spcPts val="0"/>
              </a:spcBef>
              <a:spcAft>
                <a:spcPts val="0"/>
              </a:spcAft>
              <a:buSzPts val="1200"/>
              <a:buChar char="●"/>
            </a:pPr>
            <a:r>
              <a:rPr lang="zh-TW" sz="1200"/>
              <a:t>麻古茶坊：</a:t>
            </a:r>
            <a:r>
              <a:rPr lang="zh-TW" sz="1200" u="sng">
                <a:solidFill>
                  <a:schemeClr val="hlink"/>
                </a:solidFill>
                <a:hlinkClick r:id="rId7"/>
              </a:rPr>
              <a:t>http://www.maculife.com.tw/store_list.asp</a:t>
            </a:r>
            <a:endParaRPr sz="1200"/>
          </a:p>
          <a:p>
            <a:pPr indent="-304800" lvl="0" marL="457200" rtl="0" algn="l">
              <a:spcBef>
                <a:spcPts val="0"/>
              </a:spcBef>
              <a:spcAft>
                <a:spcPts val="0"/>
              </a:spcAft>
              <a:buSzPts val="1200"/>
              <a:buChar char="●"/>
            </a:pPr>
            <a:r>
              <a:rPr lang="zh-TW" sz="1200"/>
              <a:t>春水堂：</a:t>
            </a:r>
            <a:r>
              <a:rPr lang="zh-TW" sz="1200" u="sng">
                <a:solidFill>
                  <a:schemeClr val="hlink"/>
                </a:solidFill>
                <a:hlinkClick r:id="rId8"/>
              </a:rPr>
              <a:t>https://chunshuitang.com.tw/location.php?loc=1</a:t>
            </a:r>
            <a:endParaRPr sz="1200"/>
          </a:p>
          <a:p>
            <a:pPr indent="-304800" lvl="0" marL="457200" rtl="0" algn="l">
              <a:spcBef>
                <a:spcPts val="0"/>
              </a:spcBef>
              <a:spcAft>
                <a:spcPts val="0"/>
              </a:spcAft>
              <a:buSzPts val="1200"/>
              <a:buChar char="●"/>
            </a:pPr>
            <a:r>
              <a:rPr lang="zh-TW" sz="1200"/>
              <a:t>台北市政府民政局－臺北市每月各里人口數及戶數：</a:t>
            </a:r>
            <a:r>
              <a:rPr lang="zh-TW" sz="1200" u="sng">
                <a:solidFill>
                  <a:schemeClr val="hlink"/>
                </a:solidFill>
                <a:hlinkClick r:id="rId9"/>
              </a:rPr>
              <a:t>https://ca.gov.taipei/News_Content.aspx?n=8693DC9620A1AABF&amp;sms=D19E9582624D83CB&amp;s=6F385E21D02AAFD5</a:t>
            </a:r>
            <a:endParaRPr sz="1200"/>
          </a:p>
          <a:p>
            <a:pPr indent="-304800" lvl="0" marL="457200" rtl="0" algn="l">
              <a:spcBef>
                <a:spcPts val="0"/>
              </a:spcBef>
              <a:spcAft>
                <a:spcPts val="0"/>
              </a:spcAft>
              <a:buSzPts val="1200"/>
              <a:buChar char="●"/>
            </a:pPr>
            <a:r>
              <a:rPr lang="zh-TW" sz="1200"/>
              <a:t>台北市政府民政局－臺北市每年人口數依性別及年齡分：</a:t>
            </a:r>
            <a:r>
              <a:rPr lang="zh-TW" sz="1200" u="sng">
                <a:solidFill>
                  <a:schemeClr val="hlink"/>
                </a:solidFill>
                <a:hlinkClick r:id="rId10"/>
              </a:rPr>
              <a:t>https://ca.gov.taipei/News_Content.aspx?n=8693DC9620A1AABF&amp;sms=D19E9582624D83CB&amp;s=78DC4B104D9D374E</a:t>
            </a:r>
            <a:endParaRPr sz="1200"/>
          </a:p>
          <a:p>
            <a:pPr indent="-304800" lvl="0" marL="457200" rtl="0" algn="l">
              <a:spcBef>
                <a:spcPts val="0"/>
              </a:spcBef>
              <a:spcAft>
                <a:spcPts val="0"/>
              </a:spcAft>
              <a:buSzPts val="1200"/>
              <a:buChar char="●"/>
            </a:pPr>
            <a:r>
              <a:rPr lang="zh-TW" sz="1200"/>
              <a:t>台北市政府民政局－臺北市各行政區15歲以上現住人口數按年齡及教育程度分：</a:t>
            </a:r>
            <a:r>
              <a:rPr lang="zh-TW" sz="1200" u="sng">
                <a:solidFill>
                  <a:schemeClr val="hlink"/>
                </a:solidFill>
                <a:hlinkClick r:id="rId11"/>
              </a:rPr>
              <a:t>https://ca.gov.taipei/News_Content.aspx?n=8693DC9620A1AABF&amp;sms=D19E9582624D83CB&amp;s=49EE949EED38EF73</a:t>
            </a:r>
            <a:endParaRPr sz="1200"/>
          </a:p>
          <a:p>
            <a:pPr indent="-304800" lvl="0" marL="457200" rtl="0" algn="l">
              <a:spcBef>
                <a:spcPts val="0"/>
              </a:spcBef>
              <a:spcAft>
                <a:spcPts val="0"/>
              </a:spcAft>
              <a:buSzPts val="1200"/>
              <a:buChar char="●"/>
            </a:pPr>
            <a:r>
              <a:rPr lang="zh-TW" sz="1200"/>
              <a:t>財政部財政資訊中心：</a:t>
            </a:r>
            <a:r>
              <a:rPr lang="zh-TW" sz="1200" u="sng">
                <a:solidFill>
                  <a:schemeClr val="hlink"/>
                </a:solidFill>
                <a:hlinkClick r:id="rId12"/>
              </a:rPr>
              <a:t>https://data.gov.tw/dataset/103066</a:t>
            </a:r>
            <a:endParaRPr sz="1200"/>
          </a:p>
          <a:p>
            <a:pPr indent="-304800" lvl="0" marL="457200" rtl="0" algn="l">
              <a:spcBef>
                <a:spcPts val="0"/>
              </a:spcBef>
              <a:spcAft>
                <a:spcPts val="0"/>
              </a:spcAft>
              <a:buSzPts val="1200"/>
              <a:buChar char="●"/>
            </a:pPr>
            <a:r>
              <a:rPr lang="zh-TW" sz="1200"/>
              <a:t>內政部不動產成交案件實際資訊資料供應系統：</a:t>
            </a:r>
            <a:r>
              <a:rPr lang="zh-TW" sz="1200" u="sng">
                <a:solidFill>
                  <a:schemeClr val="hlink"/>
                </a:solidFill>
                <a:hlinkClick r:id="rId13"/>
              </a:rPr>
              <a:t>https://plvr.land.moi.gov.tw/DownloadOpenData</a:t>
            </a:r>
            <a:endParaRPr sz="1200"/>
          </a:p>
          <a:p>
            <a:pPr indent="-304800" lvl="0" marL="457200" rtl="0" algn="l">
              <a:spcBef>
                <a:spcPts val="0"/>
              </a:spcBef>
              <a:spcAft>
                <a:spcPts val="0"/>
              </a:spcAft>
              <a:buSzPts val="1200"/>
              <a:buChar char="●"/>
            </a:pPr>
            <a:r>
              <a:rPr lang="zh-TW" sz="1200"/>
              <a:t>台北市政府主計處：</a:t>
            </a:r>
            <a:r>
              <a:rPr lang="zh-TW" sz="1200" u="sng">
                <a:solidFill>
                  <a:schemeClr val="hlink"/>
                </a:solidFill>
                <a:hlinkClick r:id="rId14"/>
              </a:rPr>
              <a:t>https://dbas.gov.taipei/News.aspx?n=783F3F5F4E6C457E&amp;sms=CF3C6E6E7767448F</a:t>
            </a:r>
            <a:endParaRPr sz="1200"/>
          </a:p>
        </p:txBody>
      </p:sp>
      <p:pic>
        <p:nvPicPr>
          <p:cNvPr descr="page1image8281024" id="556" name="Google Shape;556;p72"/>
          <p:cNvPicPr preferRelativeResize="0"/>
          <p:nvPr/>
        </p:nvPicPr>
        <p:blipFill rotWithShape="1">
          <a:blip r:embed="rId15">
            <a:alphaModFix/>
          </a:blip>
          <a:srcRect b="0" l="0" r="0" t="0"/>
          <a:stretch/>
        </p:blipFill>
        <p:spPr>
          <a:xfrm>
            <a:off x="22" y="4860500"/>
            <a:ext cx="9144000" cy="283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參考資料</a:t>
            </a:r>
            <a:endParaRPr/>
          </a:p>
        </p:txBody>
      </p:sp>
      <p:sp>
        <p:nvSpPr>
          <p:cNvPr id="562" name="Google Shape;562;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zh-TW" sz="1200"/>
              <a:t>北捷：</a:t>
            </a:r>
            <a:r>
              <a:rPr lang="zh-TW" sz="1200" u="sng">
                <a:solidFill>
                  <a:schemeClr val="hlink"/>
                </a:solidFill>
                <a:hlinkClick r:id="rId3"/>
              </a:rPr>
              <a:t>https://www.metro.taipei/cp.aspx?n=91974F2B13D997F1</a:t>
            </a:r>
            <a:endParaRPr sz="1200"/>
          </a:p>
          <a:p>
            <a:pPr indent="-304800" lvl="0" marL="457200" rtl="0" algn="l">
              <a:spcBef>
                <a:spcPts val="0"/>
              </a:spcBef>
              <a:spcAft>
                <a:spcPts val="0"/>
              </a:spcAft>
              <a:buSzPts val="1200"/>
              <a:buChar char="●"/>
            </a:pPr>
            <a:r>
              <a:rPr lang="zh-TW" sz="1200"/>
              <a:t>交通部觀光局的官網：</a:t>
            </a:r>
            <a:r>
              <a:rPr lang="zh-TW" sz="1200" u="sng">
                <a:solidFill>
                  <a:schemeClr val="hlink"/>
                </a:solidFill>
                <a:hlinkClick r:id="rId4"/>
              </a:rPr>
              <a:t>https://www.taiwan.net.tw/m1.aspx?sNo=0001090</a:t>
            </a:r>
            <a:endParaRPr sz="1200"/>
          </a:p>
          <a:p>
            <a:pPr indent="-304800" lvl="0" marL="457200" rtl="0" algn="l">
              <a:spcBef>
                <a:spcPts val="0"/>
              </a:spcBef>
              <a:spcAft>
                <a:spcPts val="0"/>
              </a:spcAft>
              <a:buSzPts val="1200"/>
              <a:buChar char="●"/>
            </a:pPr>
            <a:r>
              <a:rPr lang="zh-TW" sz="1200"/>
              <a:t>台北旅遊網：</a:t>
            </a:r>
            <a:r>
              <a:rPr lang="zh-TW" sz="1200" u="sng">
                <a:solidFill>
                  <a:schemeClr val="hlink"/>
                </a:solidFill>
                <a:hlinkClick r:id="rId5"/>
              </a:rPr>
              <a:t>https://www.travel.taipei/zh-tw/must-visit/attractions-top25</a:t>
            </a:r>
            <a:endParaRPr sz="1200"/>
          </a:p>
          <a:p>
            <a:pPr indent="-304800" lvl="0" marL="457200" rtl="0" algn="l">
              <a:spcBef>
                <a:spcPts val="0"/>
              </a:spcBef>
              <a:spcAft>
                <a:spcPts val="0"/>
              </a:spcAft>
              <a:buSzPts val="1200"/>
              <a:buChar char="●"/>
            </a:pPr>
            <a:r>
              <a:rPr lang="zh-TW" sz="1200"/>
              <a:t>AsiaYo：</a:t>
            </a:r>
            <a:r>
              <a:rPr lang="zh-TW" sz="1200" u="sng">
                <a:solidFill>
                  <a:schemeClr val="hlink"/>
                </a:solidFill>
                <a:hlinkClick r:id="rId6"/>
              </a:rPr>
              <a:t>https://asiayo.com/event/taipei_fit.html</a:t>
            </a:r>
            <a:endParaRPr sz="1200"/>
          </a:p>
          <a:p>
            <a:pPr indent="-304800" lvl="0" marL="457200" rtl="0" algn="l">
              <a:spcBef>
                <a:spcPts val="0"/>
              </a:spcBef>
              <a:spcAft>
                <a:spcPts val="0"/>
              </a:spcAft>
              <a:buSzPts val="1200"/>
              <a:buChar char="●"/>
            </a:pPr>
            <a:r>
              <a:rPr lang="zh-TW" sz="1200"/>
              <a:t>台北市各級學校：</a:t>
            </a:r>
            <a:r>
              <a:rPr lang="zh-TW" sz="1200" u="sng">
                <a:solidFill>
                  <a:schemeClr val="hlink"/>
                </a:solidFill>
                <a:hlinkClick r:id="rId7"/>
              </a:rPr>
              <a:t>https://www.doe.gov.taipei/News_Content.aspx?n=0D95D51944239B9E&amp;s=F9C764C6092F40B1</a:t>
            </a:r>
            <a:endParaRPr sz="1200"/>
          </a:p>
          <a:p>
            <a:pPr indent="-304800" lvl="0" marL="457200" rtl="0" algn="l">
              <a:spcBef>
                <a:spcPts val="0"/>
              </a:spcBef>
              <a:spcAft>
                <a:spcPts val="0"/>
              </a:spcAft>
              <a:buSzPts val="1200"/>
              <a:buChar char="●"/>
            </a:pPr>
            <a:r>
              <a:rPr lang="zh-TW" sz="1200"/>
              <a:t>大專院校：</a:t>
            </a:r>
            <a:r>
              <a:rPr lang="zh-TW" sz="1200" u="sng">
                <a:solidFill>
                  <a:schemeClr val="hlink"/>
                </a:solidFill>
                <a:hlinkClick r:id="rId8"/>
              </a:rPr>
              <a:t>https://ulist.moe.gov.tw/Query/Area/N1</a:t>
            </a:r>
            <a:endParaRPr sz="1200"/>
          </a:p>
          <a:p>
            <a:pPr indent="-304800" lvl="0" marL="457200" rtl="0" algn="l">
              <a:spcBef>
                <a:spcPts val="0"/>
              </a:spcBef>
              <a:spcAft>
                <a:spcPts val="0"/>
              </a:spcAft>
              <a:buSzPts val="1200"/>
              <a:buChar char="●"/>
            </a:pPr>
            <a:r>
              <a:rPr lang="zh-TW" sz="1200"/>
              <a:t>維基百科－台北市購物中心列表：</a:t>
            </a:r>
            <a:r>
              <a:rPr lang="zh-TW" sz="1200" u="sng">
                <a:solidFill>
                  <a:schemeClr val="hlink"/>
                </a:solidFill>
                <a:hlinkClick r:id="rId9"/>
              </a:rPr>
              <a:t>https://zh.wikipedia.org/wiki/%E8%87%BA%E5%8C%97%E5%B8%82%E8%B3%BC%E7%89%A9%E4%B8%AD%E5%BF%83%E5%88%97%E8%A1%A8</a:t>
            </a:r>
            <a:br>
              <a:rPr lang="zh-TW" sz="1200"/>
            </a:br>
            <a:endParaRPr sz="1200"/>
          </a:p>
        </p:txBody>
      </p:sp>
      <p:pic>
        <p:nvPicPr>
          <p:cNvPr descr="page1image8281024" id="563" name="Google Shape;563;p73"/>
          <p:cNvPicPr preferRelativeResize="0"/>
          <p:nvPr/>
        </p:nvPicPr>
        <p:blipFill rotWithShape="1">
          <a:blip r:embed="rId10">
            <a:alphaModFix/>
          </a:blip>
          <a:srcRect b="0" l="0" r="0" t="0"/>
          <a:stretch/>
        </p:blipFill>
        <p:spPr>
          <a:xfrm>
            <a:off x="22" y="4860500"/>
            <a:ext cx="9144000" cy="283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descr="page1image27228608" id="568" name="Google Shape;568;p7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page1image8281024" id="569" name="Google Shape;569;p74"/>
          <p:cNvPicPr preferRelativeResize="0"/>
          <p:nvPr/>
        </p:nvPicPr>
        <p:blipFill rotWithShape="1">
          <a:blip r:embed="rId4">
            <a:alphaModFix/>
          </a:blip>
          <a:srcRect b="0" l="0" r="0" t="0"/>
          <a:stretch/>
        </p:blipFill>
        <p:spPr>
          <a:xfrm>
            <a:off x="0" y="3886200"/>
            <a:ext cx="9144000" cy="1257300"/>
          </a:xfrm>
          <a:prstGeom prst="rect">
            <a:avLst/>
          </a:prstGeom>
          <a:noFill/>
          <a:ln>
            <a:noFill/>
          </a:ln>
        </p:spPr>
      </p:pic>
      <p:pic>
        <p:nvPicPr>
          <p:cNvPr descr="page1image10469376" id="570" name="Google Shape;570;p74"/>
          <p:cNvPicPr preferRelativeResize="0"/>
          <p:nvPr/>
        </p:nvPicPr>
        <p:blipFill rotWithShape="1">
          <a:blip r:embed="rId5">
            <a:alphaModFix/>
          </a:blip>
          <a:srcRect b="0" l="0" r="0" t="0"/>
          <a:stretch/>
        </p:blipFill>
        <p:spPr>
          <a:xfrm>
            <a:off x="6203950" y="0"/>
            <a:ext cx="2940050" cy="5143500"/>
          </a:xfrm>
          <a:prstGeom prst="rect">
            <a:avLst/>
          </a:prstGeom>
          <a:noFill/>
          <a:ln>
            <a:noFill/>
          </a:ln>
        </p:spPr>
      </p:pic>
      <p:sp>
        <p:nvSpPr>
          <p:cNvPr id="571" name="Google Shape;571;p74"/>
          <p:cNvSpPr txBox="1"/>
          <p:nvPr>
            <p:ph idx="4294967295" type="title"/>
          </p:nvPr>
        </p:nvSpPr>
        <p:spPr>
          <a:xfrm>
            <a:off x="1569350" y="2393025"/>
            <a:ext cx="363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4000"/>
              <a:t>Thank You !</a:t>
            </a:r>
            <a:endParaRPr sz="4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 name="Shape 96"/>
        <p:cNvGrpSpPr/>
        <p:nvPr/>
      </p:nvGrpSpPr>
      <p:grpSpPr>
        <a:xfrm>
          <a:off x="0" y="0"/>
          <a:ext cx="0" cy="0"/>
          <a:chOff x="0" y="0"/>
          <a:chExt cx="0" cy="0"/>
        </a:xfrm>
      </p:grpSpPr>
      <p:pic>
        <p:nvPicPr>
          <p:cNvPr id="97" name="Google Shape;97;p19"/>
          <p:cNvPicPr preferRelativeResize="0"/>
          <p:nvPr/>
        </p:nvPicPr>
        <p:blipFill rotWithShape="1">
          <a:blip r:embed="rId3">
            <a:alphaModFix/>
          </a:blip>
          <a:srcRect b="0" l="9140" r="0" t="0"/>
          <a:stretch/>
        </p:blipFill>
        <p:spPr>
          <a:xfrm>
            <a:off x="4280750" y="1415650"/>
            <a:ext cx="4625800" cy="3070750"/>
          </a:xfrm>
          <a:prstGeom prst="rect">
            <a:avLst/>
          </a:prstGeom>
          <a:noFill/>
          <a:ln>
            <a:noFill/>
          </a:ln>
        </p:spPr>
      </p:pic>
      <p:pic>
        <p:nvPicPr>
          <p:cNvPr id="98" name="Google Shape;98;p19"/>
          <p:cNvPicPr preferRelativeResize="0"/>
          <p:nvPr/>
        </p:nvPicPr>
        <p:blipFill rotWithShape="1">
          <a:blip r:embed="rId4">
            <a:alphaModFix/>
          </a:blip>
          <a:srcRect b="0" l="0" r="4278" t="0"/>
          <a:stretch/>
        </p:blipFill>
        <p:spPr>
          <a:xfrm>
            <a:off x="403725" y="1267525"/>
            <a:ext cx="3717901" cy="3440750"/>
          </a:xfrm>
          <a:prstGeom prst="rect">
            <a:avLst/>
          </a:prstGeom>
          <a:noFill/>
          <a:ln>
            <a:noFill/>
          </a:ln>
        </p:spPr>
      </p:pic>
      <p:sp>
        <p:nvSpPr>
          <p:cNvPr id="99" name="Google Shape;99;p19"/>
          <p:cNvSpPr txBox="1"/>
          <p:nvPr/>
        </p:nvSpPr>
        <p:spPr>
          <a:xfrm>
            <a:off x="202675" y="284950"/>
            <a:ext cx="7102200" cy="1013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2"/>
              </a:buClr>
              <a:buSzPts val="2000"/>
              <a:buChar char="●"/>
            </a:pPr>
            <a:r>
              <a:rPr lang="zh-TW" sz="2000">
                <a:solidFill>
                  <a:schemeClr val="dk2"/>
                </a:solidFill>
              </a:rPr>
              <a:t>地理資訊系統及資料探勘技術在連鎖咖啡店</a:t>
            </a:r>
            <a:br>
              <a:rPr lang="zh-TW" sz="2000">
                <a:solidFill>
                  <a:schemeClr val="dk2"/>
                </a:solidFill>
              </a:rPr>
            </a:br>
            <a:r>
              <a:rPr lang="zh-TW" sz="2000">
                <a:solidFill>
                  <a:schemeClr val="dk2"/>
                </a:solidFill>
              </a:rPr>
              <a:t>設點之分析與研究</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page13image10362384" id="104" name="Google Shape;104;p20"/>
          <p:cNvPicPr preferRelativeResize="0"/>
          <p:nvPr/>
        </p:nvPicPr>
        <p:blipFill rotWithShape="1">
          <a:blip r:embed="rId3">
            <a:alphaModFix/>
          </a:blip>
          <a:srcRect b="0" l="0" r="0" t="0"/>
          <a:stretch/>
        </p:blipFill>
        <p:spPr>
          <a:xfrm>
            <a:off x="0" y="0"/>
            <a:ext cx="3473450" cy="5143500"/>
          </a:xfrm>
          <a:prstGeom prst="rect">
            <a:avLst/>
          </a:prstGeom>
          <a:noFill/>
          <a:ln>
            <a:noFill/>
          </a:ln>
        </p:spPr>
      </p:pic>
      <p:sp>
        <p:nvSpPr>
          <p:cNvPr id="105" name="Google Shape;105;p20"/>
          <p:cNvSpPr txBox="1"/>
          <p:nvPr>
            <p:ph idx="4294967295" type="ctrTitle"/>
          </p:nvPr>
        </p:nvSpPr>
        <p:spPr>
          <a:xfrm>
            <a:off x="3473450" y="1518750"/>
            <a:ext cx="5670600" cy="210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3000"/>
              <a:t>手搖飲料店設點選址的分析研究</a:t>
            </a:r>
            <a:endParaRPr sz="3000"/>
          </a:p>
          <a:p>
            <a:pPr indent="0" lvl="0" marL="0" rtl="0" algn="l">
              <a:spcBef>
                <a:spcPts val="0"/>
              </a:spcBef>
              <a:spcAft>
                <a:spcPts val="0"/>
              </a:spcAft>
              <a:buClr>
                <a:schemeClr val="dk1"/>
              </a:buClr>
              <a:buSzPts val="1100"/>
              <a:buFont typeface="Arial"/>
              <a:buNone/>
            </a:pPr>
            <a:r>
              <a:rPr lang="zh-TW" sz="3000"/>
              <a:t>－以台北市為例</a:t>
            </a:r>
            <a:endParaRPr sz="3000"/>
          </a:p>
          <a:p>
            <a:pPr indent="0" lvl="0" marL="0" rtl="0" algn="l">
              <a:spcBef>
                <a:spcPts val="0"/>
              </a:spcBef>
              <a:spcAft>
                <a:spcPts val="0"/>
              </a:spcAft>
              <a:buNone/>
            </a:pPr>
            <a:r>
              <a:t/>
            </a:r>
            <a:endParaRPr/>
          </a:p>
          <a:p>
            <a:pPr indent="0" lvl="0" marL="0" rtl="0" algn="l">
              <a:spcBef>
                <a:spcPts val="0"/>
              </a:spcBef>
              <a:spcAft>
                <a:spcPts val="0"/>
              </a:spcAft>
              <a:buNone/>
            </a:pPr>
            <a:r>
              <a:rPr lang="zh-TW" sz="2000"/>
              <a:t>藉由人口、經濟、空間資料，分析手搖飲料店成功選址的關鍵因素，並進行選址成功機率預測。</a:t>
            </a:r>
            <a:endParaRPr sz="4600"/>
          </a:p>
          <a:p>
            <a:pPr indent="0" lvl="0" marL="0" rtl="0" algn="ctr">
              <a:spcBef>
                <a:spcPts val="0"/>
              </a:spcBef>
              <a:spcAft>
                <a:spcPts val="0"/>
              </a:spcAft>
              <a:buNone/>
            </a:pPr>
            <a:r>
              <a:t/>
            </a:r>
            <a:endParaRPr sz="4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descr="page14image10355104" id="110" name="Google Shape;110;p21"/>
          <p:cNvPicPr preferRelativeResize="0"/>
          <p:nvPr/>
        </p:nvPicPr>
        <p:blipFill rotWithShape="1">
          <a:blip r:embed="rId3">
            <a:alphaModFix/>
          </a:blip>
          <a:srcRect b="0" l="0" r="0" t="0"/>
          <a:stretch/>
        </p:blipFill>
        <p:spPr>
          <a:xfrm>
            <a:off x="-1" y="0"/>
            <a:ext cx="5708650" cy="2670788"/>
          </a:xfrm>
          <a:prstGeom prst="rect">
            <a:avLst/>
          </a:prstGeom>
          <a:noFill/>
          <a:ln>
            <a:noFill/>
          </a:ln>
        </p:spPr>
      </p:pic>
      <p:pic>
        <p:nvPicPr>
          <p:cNvPr descr="page14image8343104" id="111" name="Google Shape;111;p21"/>
          <p:cNvPicPr preferRelativeResize="0"/>
          <p:nvPr/>
        </p:nvPicPr>
        <p:blipFill rotWithShape="1">
          <a:blip r:embed="rId4">
            <a:alphaModFix/>
          </a:blip>
          <a:srcRect b="0" l="0" r="0" t="0"/>
          <a:stretch/>
        </p:blipFill>
        <p:spPr>
          <a:xfrm>
            <a:off x="5708650" y="0"/>
            <a:ext cx="3435350" cy="5143500"/>
          </a:xfrm>
          <a:prstGeom prst="rect">
            <a:avLst/>
          </a:prstGeom>
          <a:noFill/>
          <a:ln>
            <a:noFill/>
          </a:ln>
        </p:spPr>
      </p:pic>
      <p:sp>
        <p:nvSpPr>
          <p:cNvPr id="112" name="Google Shape;112;p21"/>
          <p:cNvSpPr txBox="1"/>
          <p:nvPr>
            <p:ph idx="4294967295" type="title"/>
          </p:nvPr>
        </p:nvSpPr>
        <p:spPr>
          <a:xfrm>
            <a:off x="785150" y="2833850"/>
            <a:ext cx="318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研究方法</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